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12"/>
  </p:notesMasterIdLst>
  <p:handoutMasterIdLst>
    <p:handoutMasterId r:id="rId13"/>
  </p:handoutMasterIdLst>
  <p:sldIdLst>
    <p:sldId id="256" r:id="rId2"/>
    <p:sldId id="301" r:id="rId3"/>
    <p:sldId id="379" r:id="rId4"/>
    <p:sldId id="380" r:id="rId5"/>
    <p:sldId id="381" r:id="rId6"/>
    <p:sldId id="383" r:id="rId7"/>
    <p:sldId id="387" r:id="rId8"/>
    <p:sldId id="385" r:id="rId9"/>
    <p:sldId id="382" r:id="rId10"/>
    <p:sldId id="368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676A6"/>
    <a:srgbClr val="C0C0C0"/>
    <a:srgbClr val="ECEC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92" autoAdjust="0"/>
    <p:restoredTop sz="94609" autoAdjust="0"/>
  </p:normalViewPr>
  <p:slideViewPr>
    <p:cSldViewPr>
      <p:cViewPr varScale="1">
        <p:scale>
          <a:sx n="103" d="100"/>
          <a:sy n="103" d="100"/>
        </p:scale>
        <p:origin x="132" y="12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8" d="100"/>
          <a:sy n="68" d="100"/>
        </p:scale>
        <p:origin x="3101" y="8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229659-F5F4-48EB-9B0A-8DE6A52C9114}" type="datetimeFigureOut">
              <a:rPr lang="en-US" smtClean="0"/>
              <a:t>8/21/2025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5B063A-1D1F-47C6-AC25-4B668D2004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5394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A92F6D9F-C2BF-4FB8-AD7B-5165FA8A2CBF}" type="datetimeFigureOut">
              <a:rPr lang="en-US"/>
              <a:pPr>
                <a:defRPr/>
              </a:pPr>
              <a:t>8/21/2025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B2F77FC7-8B2D-405C-ABA3-63C9D9665B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73603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F77FC7-8B2D-405C-ABA3-63C9D9665BEF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684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E3FD1F4-8E17-4376-9C37-A75E974FAC2F}" type="slidenum">
              <a:rPr lang="en-US" smtClean="0">
                <a:latin typeface="Arial" pitchFamily="34" charset="0"/>
              </a:rPr>
              <a:pPr/>
              <a:t>10</a:t>
            </a:fld>
            <a:endParaRPr lang="en-US">
              <a:latin typeface="Arial" pitchFamily="34" charset="0"/>
            </a:endParaRPr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66565" name="Footer Placeholder 4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endParaRPr 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4017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E3FD1F4-8E17-4376-9C37-A75E974FAC2F}" type="slidenum">
              <a:rPr lang="en-US" smtClean="0">
                <a:latin typeface="Arial" pitchFamily="34" charset="0"/>
              </a:rPr>
              <a:pPr/>
              <a:t>2</a:t>
            </a:fld>
            <a:endParaRPr lang="en-US">
              <a:latin typeface="Arial" pitchFamily="34" charset="0"/>
            </a:endParaRPr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66565" name="Footer Placeholder 4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endParaRPr 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60400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E3FD1F4-8E17-4376-9C37-A75E974FAC2F}" type="slidenum">
              <a:rPr lang="en-US" smtClean="0">
                <a:latin typeface="Arial" pitchFamily="34" charset="0"/>
              </a:rPr>
              <a:pPr/>
              <a:t>3</a:t>
            </a:fld>
            <a:endParaRPr lang="en-US">
              <a:latin typeface="Arial" pitchFamily="34" charset="0"/>
            </a:endParaRPr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66565" name="Footer Placeholder 4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endParaRPr 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26032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E3FD1F4-8E17-4376-9C37-A75E974FAC2F}" type="slidenum">
              <a:rPr lang="en-US" smtClean="0">
                <a:latin typeface="Arial" pitchFamily="34" charset="0"/>
              </a:rPr>
              <a:pPr/>
              <a:t>4</a:t>
            </a:fld>
            <a:endParaRPr lang="en-US">
              <a:latin typeface="Arial" pitchFamily="34" charset="0"/>
            </a:endParaRPr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66565" name="Footer Placeholder 4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endParaRPr 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04893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E3FD1F4-8E17-4376-9C37-A75E974FAC2F}" type="slidenum">
              <a:rPr lang="en-US" smtClean="0">
                <a:latin typeface="Arial" pitchFamily="34" charset="0"/>
              </a:rPr>
              <a:pPr/>
              <a:t>5</a:t>
            </a:fld>
            <a:endParaRPr lang="en-US">
              <a:latin typeface="Arial" pitchFamily="34" charset="0"/>
            </a:endParaRPr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66565" name="Footer Placeholder 4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endParaRPr 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53760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E3FD1F4-8E17-4376-9C37-A75E974FAC2F}" type="slidenum">
              <a:rPr lang="en-US" smtClean="0">
                <a:latin typeface="Arial" pitchFamily="34" charset="0"/>
              </a:rPr>
              <a:pPr/>
              <a:t>6</a:t>
            </a:fld>
            <a:endParaRPr lang="en-US">
              <a:latin typeface="Arial" pitchFamily="34" charset="0"/>
            </a:endParaRPr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66565" name="Footer Placeholder 4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endParaRPr 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32347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9E0FC4-3462-72C1-5061-A6E2CCA74E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>
            <a:extLst>
              <a:ext uri="{FF2B5EF4-FFF2-40B4-BE49-F238E27FC236}">
                <a16:creationId xmlns:a16="http://schemas.microsoft.com/office/drawing/2014/main" id="{F7BA043A-A46D-7837-B3C0-C71EE382298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E3FD1F4-8E17-4376-9C37-A75E974FAC2F}" type="slidenum">
              <a:rPr lang="en-US" smtClean="0">
                <a:latin typeface="Arial" pitchFamily="34" charset="0"/>
              </a:rPr>
              <a:pPr/>
              <a:t>7</a:t>
            </a:fld>
            <a:endParaRPr lang="en-US">
              <a:latin typeface="Arial" pitchFamily="34" charset="0"/>
            </a:endParaRPr>
          </a:p>
        </p:txBody>
      </p:sp>
      <p:sp>
        <p:nvSpPr>
          <p:cNvPr id="66563" name="Rectangle 2">
            <a:extLst>
              <a:ext uri="{FF2B5EF4-FFF2-40B4-BE49-F238E27FC236}">
                <a16:creationId xmlns:a16="http://schemas.microsoft.com/office/drawing/2014/main" id="{5D3CF963-712A-F9EA-24B8-8BD10A6FFFD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6564" name="Rectangle 3">
            <a:extLst>
              <a:ext uri="{FF2B5EF4-FFF2-40B4-BE49-F238E27FC236}">
                <a16:creationId xmlns:a16="http://schemas.microsoft.com/office/drawing/2014/main" id="{6BD4402E-5264-4A8A-4BC7-B13EDFD372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66565" name="Footer Placeholder 4">
            <a:extLst>
              <a:ext uri="{FF2B5EF4-FFF2-40B4-BE49-F238E27FC236}">
                <a16:creationId xmlns:a16="http://schemas.microsoft.com/office/drawing/2014/main" id="{E11C3D9D-0866-F4D9-4E63-6C266E00EB0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endParaRPr 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7367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E3FD1F4-8E17-4376-9C37-A75E974FAC2F}" type="slidenum">
              <a:rPr lang="en-US" smtClean="0">
                <a:latin typeface="Arial" pitchFamily="34" charset="0"/>
              </a:rPr>
              <a:pPr/>
              <a:t>8</a:t>
            </a:fld>
            <a:endParaRPr lang="en-US">
              <a:latin typeface="Arial" pitchFamily="34" charset="0"/>
            </a:endParaRPr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66565" name="Footer Placeholder 4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endParaRPr 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25573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E3FD1F4-8E17-4376-9C37-A75E974FAC2F}" type="slidenum">
              <a:rPr lang="en-US" smtClean="0">
                <a:latin typeface="Arial" pitchFamily="34" charset="0"/>
              </a:rPr>
              <a:pPr/>
              <a:t>9</a:t>
            </a:fld>
            <a:endParaRPr lang="en-US">
              <a:latin typeface="Arial" pitchFamily="34" charset="0"/>
            </a:endParaRPr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66565" name="Footer Placeholder 4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endParaRPr 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958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38CF5-D4B8-4858-8644-96B040E455CA}" type="datetimeFigureOut">
              <a:rPr lang="en-CA" smtClean="0"/>
              <a:t>2025-08-21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847C3-AA22-41EF-9D20-655ED5335B47}" type="slidenum">
              <a:rPr lang="en-CA" smtClean="0"/>
              <a:t>‹#›</a:t>
            </a:fld>
            <a:endParaRPr lang="en-CA"/>
          </a:p>
        </p:txBody>
      </p:sp>
      <p:sp>
        <p:nvSpPr>
          <p:cNvPr id="7" name="Rectangle 15"/>
          <p:cNvSpPr/>
          <p:nvPr userDrawn="1"/>
        </p:nvSpPr>
        <p:spPr>
          <a:xfrm>
            <a:off x="0" y="0"/>
            <a:ext cx="12192000" cy="5715000"/>
          </a:xfrm>
          <a:prstGeom prst="rect">
            <a:avLst/>
          </a:prstGeom>
          <a:solidFill>
            <a:srgbClr val="C0C0C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406400" y="5943603"/>
            <a:ext cx="396240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spc="-150" dirty="0">
                <a:solidFill>
                  <a:schemeClr val="bg1"/>
                </a:solidFill>
                <a:latin typeface="Eras Demi ITC" pitchFamily="34" charset="0"/>
              </a:rPr>
              <a:t>ClubRunner</a:t>
            </a:r>
          </a:p>
        </p:txBody>
      </p:sp>
      <p:sp>
        <p:nvSpPr>
          <p:cNvPr id="10" name="TextBox 10"/>
          <p:cNvSpPr txBox="1"/>
          <p:nvPr userDrawn="1"/>
        </p:nvSpPr>
        <p:spPr>
          <a:xfrm>
            <a:off x="6807200" y="6019803"/>
            <a:ext cx="5080000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spc="100" dirty="0">
                <a:solidFill>
                  <a:schemeClr val="bg1"/>
                </a:solidFill>
                <a:latin typeface="Eras Demi ITC" pitchFamily="34" charset="0"/>
              </a:rPr>
              <a:t>Connect. Collaborate. Communicate. 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5716363"/>
            <a:ext cx="12192000" cy="1120999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2" name="TextBox 11"/>
          <p:cNvSpPr txBox="1"/>
          <p:nvPr userDrawn="1"/>
        </p:nvSpPr>
        <p:spPr>
          <a:xfrm>
            <a:off x="406400" y="5942240"/>
            <a:ext cx="3276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dirty="0">
                <a:solidFill>
                  <a:schemeClr val="bg1"/>
                </a:solidFill>
                <a:latin typeface="Eras Demi ITC" panose="020B0805030504020804" pitchFamily="34" charset="0"/>
              </a:rPr>
              <a:t>ClubRunner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9520335" y="6067368"/>
            <a:ext cx="2819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>
                <a:solidFill>
                  <a:schemeClr val="bg1"/>
                </a:solidFill>
                <a:latin typeface="+mj-lt"/>
              </a:rPr>
              <a:t>1-877-469-2582</a:t>
            </a:r>
          </a:p>
        </p:txBody>
      </p:sp>
    </p:spTree>
    <p:extLst>
      <p:ext uri="{BB962C8B-B14F-4D97-AF65-F5344CB8AC3E}">
        <p14:creationId xmlns:p14="http://schemas.microsoft.com/office/powerpoint/2010/main" val="31655090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17C29EF-42E7-4728-8C1D-231A55257703}" type="datetimeFigureOut">
              <a:rPr lang="en-US" smtClean="0"/>
              <a:pPr>
                <a:defRPr/>
              </a:pPr>
              <a:t>8/21/2025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AEB162-B39E-4148-B829-841262D242A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8585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77B176-64D0-4069-972C-C61CCAB8E670}" type="datetimeFigureOut">
              <a:rPr lang="en-US" smtClean="0"/>
              <a:pPr>
                <a:defRPr/>
              </a:pPr>
              <a:t>8/21/2025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3EB13A-8DB0-4BEF-88EB-F6C7F28F41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2454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38CF5-D4B8-4858-8644-96B040E455CA}" type="datetimeFigureOut">
              <a:rPr lang="en-CA" smtClean="0"/>
              <a:t>2025-08-21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3E76C2-9EEF-4907-AC6A-A19C7E1BE1D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6276945"/>
            <a:ext cx="12192000" cy="6096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0" name="TextBox 9"/>
          <p:cNvSpPr txBox="1"/>
          <p:nvPr userDrawn="1"/>
        </p:nvSpPr>
        <p:spPr>
          <a:xfrm>
            <a:off x="358451" y="6287342"/>
            <a:ext cx="3276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dirty="0">
                <a:solidFill>
                  <a:schemeClr val="bg1"/>
                </a:solidFill>
                <a:latin typeface="Eras Demi ITC" panose="020B0805030504020804" pitchFamily="34" charset="0"/>
              </a:rPr>
              <a:t>ClubRunner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8991600" y="6381690"/>
            <a:ext cx="2819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>
                <a:solidFill>
                  <a:schemeClr val="bg1"/>
                </a:solidFill>
                <a:latin typeface="+mj-lt"/>
              </a:rPr>
              <a:t>1-877-469-2582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11353800" y="6446980"/>
            <a:ext cx="5309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85000"/>
                  </a:schemeClr>
                </a:solidFill>
              </a:rPr>
              <a:t>[ </a:t>
            </a:r>
            <a:fld id="{C61FE371-9B74-45FC-892D-979F67D09717}" type="slidenum">
              <a:rPr lang="en-US" sz="1200" smtClean="0">
                <a:solidFill>
                  <a:schemeClr val="bg1">
                    <a:lumMod val="85000"/>
                  </a:schemeClr>
                </a:solidFill>
              </a:rPr>
              <a:t>‹#›</a:t>
            </a:fld>
            <a:r>
              <a:rPr lang="en-US" sz="1200" dirty="0">
                <a:solidFill>
                  <a:schemeClr val="bg1">
                    <a:lumMod val="85000"/>
                  </a:schemeClr>
                </a:solidFill>
              </a:rPr>
              <a:t> ]</a:t>
            </a:r>
          </a:p>
        </p:txBody>
      </p:sp>
    </p:spTree>
    <p:extLst>
      <p:ext uri="{BB962C8B-B14F-4D97-AF65-F5344CB8AC3E}">
        <p14:creationId xmlns:p14="http://schemas.microsoft.com/office/powerpoint/2010/main" val="1042104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90284DB-07C1-45A8-83BC-38030B6DB327}" type="datetimeFigureOut">
              <a:rPr lang="en-US" smtClean="0"/>
              <a:pPr>
                <a:defRPr/>
              </a:pPr>
              <a:t>8/21/2025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FEB138-A38F-477F-B221-78C33C9E9D2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635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A4EF14B-8D16-451B-B923-34828FD30A5B}" type="datetimeFigureOut">
              <a:rPr lang="en-US" smtClean="0"/>
              <a:pPr>
                <a:defRPr/>
              </a:pPr>
              <a:t>8/21/2025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1D978E-31C7-42E1-A671-E119A2A0451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676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68C5892-8160-4F99-BD7F-5F117D3948E1}" type="datetimeFigureOut">
              <a:rPr lang="en-US" smtClean="0"/>
              <a:pPr>
                <a:defRPr/>
              </a:pPr>
              <a:t>8/21/2025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FFAD32-FBBE-456A-A1BC-7350F702BFB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7900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EBF3BD0-9439-4EE6-843C-30BF40E4E08B}" type="datetimeFigureOut">
              <a:rPr lang="en-US" smtClean="0"/>
              <a:pPr>
                <a:defRPr/>
              </a:pPr>
              <a:t>8/21/2025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2FEF00-FEDE-43E2-A0CF-554DB212700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38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0626041-0697-4288-84EB-05659291A29C}" type="datetimeFigureOut">
              <a:rPr lang="en-US" smtClean="0"/>
              <a:pPr>
                <a:defRPr/>
              </a:pPr>
              <a:t>8/21/2025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CCE2A90-2BA9-41A9-BFA3-2EB61D8E983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804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3569E0C-02A6-4680-A033-2A380A7F8814}" type="datetimeFigureOut">
              <a:rPr lang="en-US" smtClean="0"/>
              <a:pPr>
                <a:defRPr/>
              </a:pPr>
              <a:t>8/21/2025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4B4E2D-2654-4C11-AFDC-D1E516F2004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2973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B126F26-2D7C-4085-89ED-234CECE70B84}" type="datetimeFigureOut">
              <a:rPr lang="en-US" smtClean="0"/>
              <a:pPr>
                <a:defRPr/>
              </a:pPr>
              <a:t>8/21/2025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D4A7E1-4EEA-4F12-9098-6F54E800A54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1452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94A1611-4133-4AB4-8E54-BC37C93460D0}" type="datetimeFigureOut">
              <a:rPr lang="en-US" smtClean="0"/>
              <a:pPr>
                <a:defRPr/>
              </a:pPr>
              <a:t>8/21/2025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4D86810-8EF3-4178-9764-4D8CD123877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388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lubrunnersupport.com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lubrunnersupport.com/kb/articles/how-do-i-login-to-clubrunner" TargetMode="Externa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hyperlink" Target="https://www.clubrunnersupport.com/article/996-how-do-i-log-in-to-clubrunner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hyperlink" Target="https://www.clubrunnersupport.com/kb/articles/how-can-i-update-my-profile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lubrunnersupport.com/kb/articles/how-can-i-send-an-email-1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lubrunnersupport.com/kb/articles/how-do-i-add-a-member-contact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lubrunnersupport.com/kb/articles/how-do-i-find-and-view-members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12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hyperlink" Target="https://www.clubrunnersupport.com/article/69-how-do-i-terminate-or-delete-an-active-member" TargetMode="External"/><Relationship Id="rId4" Type="http://schemas.openxmlformats.org/officeDocument/2006/relationships/hyperlink" Target="https://www.clubrunnersupport.com/kb/articles/how-do-i-terminate-a-member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11112"/>
            <a:ext cx="12191999" cy="2057400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2895600" y="2185856"/>
            <a:ext cx="633926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CA" b="1" dirty="0">
                <a:solidFill>
                  <a:srgbClr val="5F5F5F"/>
                </a:solidFill>
                <a:latin typeface="Calibri" pitchFamily="34" charset="0"/>
              </a:rPr>
              <a:t>Learn to use some of the fundamental sections of ClubRunner</a:t>
            </a:r>
            <a:endParaRPr lang="en-CA" b="1" dirty="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6" name="Title 4"/>
          <p:cNvSpPr txBox="1">
            <a:spLocks/>
          </p:cNvSpPr>
          <p:nvPr/>
        </p:nvSpPr>
        <p:spPr bwMode="auto">
          <a:xfrm>
            <a:off x="2400300" y="533403"/>
            <a:ext cx="7391400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rgbClr val="00B0F0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dirty="0"/>
              <a:t>ClubRunner Essentials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 </a:t>
            </a:r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1821891" y="514676"/>
            <a:ext cx="8353425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400" dirty="0">
                <a:solidFill>
                  <a:srgbClr val="00B0F0"/>
                </a:solidFill>
                <a:latin typeface="Calibri" pitchFamily="34" charset="0"/>
              </a:rPr>
              <a:t>Help Resources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362200" y="2438400"/>
            <a:ext cx="7272808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65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3"/>
              </a:rPr>
              <a:t>www.ClubRunnerSupport.com</a:t>
            </a:r>
            <a:r>
              <a:rPr lang="en-CA" sz="265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 algn="ctr"/>
            <a:endParaRPr lang="en-CA" sz="26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/>
            <a:r>
              <a:rPr lang="en-CA" sz="26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support@clubrunner.ca</a:t>
            </a:r>
          </a:p>
          <a:p>
            <a:pPr algn="ctr"/>
            <a:r>
              <a:rPr lang="en-CA" sz="26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1-877-469-2582</a:t>
            </a:r>
          </a:p>
        </p:txBody>
      </p:sp>
    </p:spTree>
    <p:extLst>
      <p:ext uri="{BB962C8B-B14F-4D97-AF65-F5344CB8AC3E}">
        <p14:creationId xmlns:p14="http://schemas.microsoft.com/office/powerpoint/2010/main" val="2160300651"/>
      </p:ext>
    </p:extLst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 </a:t>
            </a:r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304800" y="131778"/>
            <a:ext cx="8353425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400" dirty="0">
                <a:solidFill>
                  <a:srgbClr val="00B0F0"/>
                </a:solidFill>
                <a:latin typeface="Calibri" pitchFamily="34" charset="0"/>
              </a:rPr>
              <a:t>What is ClubRunner?</a:t>
            </a:r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990600" y="1447800"/>
            <a:ext cx="10134600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Arial" pitchFamily="34" charset="0"/>
              </a:rPr>
              <a:t>ClubRunner is a cloud-based software service that manages organization and membership information, as well as facilitates easier communication between the various levels of an organization.</a:t>
            </a:r>
          </a:p>
          <a:p>
            <a:pPr>
              <a:spcBef>
                <a:spcPct val="50000"/>
              </a:spcBef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Arial" pitchFamily="34" charset="0"/>
              </a:rPr>
              <a:t>ClubRunner:</a:t>
            </a:r>
          </a:p>
          <a:p>
            <a:pPr marL="342900" indent="-34290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Arial" pitchFamily="34" charset="0"/>
              </a:rPr>
              <a:t>Is a private software company that has been serving thousands of service clubs worldwide for over 20 years.</a:t>
            </a:r>
          </a:p>
          <a:p>
            <a:pPr marL="342900" indent="-34290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Arial" pitchFamily="34" charset="0"/>
              </a:rPr>
              <a:t>Is a collaborative, web-based tool designed to allow members to collectively share and maintain their data.</a:t>
            </a:r>
          </a:p>
          <a:p>
            <a:pPr marL="342900" indent="-34290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Arial" pitchFamily="34" charset="0"/>
              </a:rPr>
              <a:t>Can handle small clubs with just a few members, all the way up to multi-level organizations with thousands of members.</a:t>
            </a:r>
          </a:p>
          <a:p>
            <a:pPr marL="342900" indent="-342900"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 </a:t>
            </a:r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471487" y="97321"/>
            <a:ext cx="83534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>
                <a:solidFill>
                  <a:srgbClr val="00B0F0"/>
                </a:solidFill>
                <a:latin typeface="Calibri" pitchFamily="34" charset="0"/>
              </a:rPr>
              <a:t>How do I log in?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914400" y="665848"/>
            <a:ext cx="9829800" cy="309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ts val="875"/>
              </a:spcBef>
              <a:buClrTx/>
              <a:buFontTx/>
              <a:buNone/>
            </a:pP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At the top right-hand corner of clubrunner.ca, click the ‘Log In’ button: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914400" y="2362200"/>
            <a:ext cx="3733800" cy="7408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ts val="875"/>
              </a:spcBef>
              <a:buClrTx/>
              <a:buFontTx/>
              <a:buNone/>
            </a:pP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If you don’t know your login credentials, click “Forgot Username?” or “Forgot Password?” and follow the steps to reset them.</a:t>
            </a: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6019800" y="2368550"/>
            <a:ext cx="3733800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ts val="875"/>
              </a:spcBef>
              <a:buClrTx/>
              <a:buFontTx/>
              <a:buNone/>
            </a:pP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Follow the on-screen steps and you will be directed to the Members Area of your club.</a:t>
            </a:r>
          </a:p>
        </p:txBody>
      </p:sp>
      <p:sp>
        <p:nvSpPr>
          <p:cNvPr id="11" name="Text Box 12"/>
          <p:cNvSpPr txBox="1">
            <a:spLocks noChangeArrowheads="1"/>
          </p:cNvSpPr>
          <p:nvPr/>
        </p:nvSpPr>
        <p:spPr bwMode="auto">
          <a:xfrm>
            <a:off x="404812" y="694687"/>
            <a:ext cx="279400" cy="306388"/>
          </a:xfrm>
          <a:prstGeom prst="rect">
            <a:avLst/>
          </a:prstGeom>
          <a:ln>
            <a:noFill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400" dirty="0">
                <a:solidFill>
                  <a:srgbClr val="FFFFFF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12" name="Text Box 13"/>
          <p:cNvSpPr txBox="1">
            <a:spLocks noChangeArrowheads="1"/>
          </p:cNvSpPr>
          <p:nvPr/>
        </p:nvSpPr>
        <p:spPr bwMode="auto">
          <a:xfrm>
            <a:off x="404812" y="2426013"/>
            <a:ext cx="279400" cy="306387"/>
          </a:xfrm>
          <a:prstGeom prst="rect">
            <a:avLst/>
          </a:prstGeom>
          <a:solidFill>
            <a:schemeClr val="accent2"/>
          </a:solidFill>
          <a:ln w="25560" cap="sq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400">
                <a:solidFill>
                  <a:srgbClr val="FFFFFF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13" name="Text Box 14"/>
          <p:cNvSpPr txBox="1">
            <a:spLocks noChangeArrowheads="1"/>
          </p:cNvSpPr>
          <p:nvPr/>
        </p:nvSpPr>
        <p:spPr bwMode="auto">
          <a:xfrm>
            <a:off x="5632449" y="2433950"/>
            <a:ext cx="279400" cy="306388"/>
          </a:xfrm>
          <a:prstGeom prst="rect">
            <a:avLst/>
          </a:prstGeom>
          <a:solidFill>
            <a:schemeClr val="accent2"/>
          </a:solidFill>
          <a:ln w="25560" cap="sq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400" dirty="0">
                <a:solidFill>
                  <a:srgbClr val="FFFFFF"/>
                </a:solidFill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17" name="Text Box 11"/>
          <p:cNvSpPr txBox="1">
            <a:spLocks noChangeArrowheads="1"/>
          </p:cNvSpPr>
          <p:nvPr/>
        </p:nvSpPr>
        <p:spPr bwMode="auto">
          <a:xfrm>
            <a:off x="1885949" y="6460717"/>
            <a:ext cx="7772400" cy="309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spcBef>
                <a:spcPts val="875"/>
              </a:spcBef>
              <a:buClrTx/>
              <a:buFontTx/>
              <a:buNone/>
            </a:pPr>
            <a:r>
              <a:rPr lang="en-US" altLang="en-US" sz="1400" b="1" dirty="0">
                <a:solidFill>
                  <a:srgbClr val="FFFFFF"/>
                </a:solidFill>
                <a:cs typeface="Calibri" panose="020F0502020204030204" pitchFamily="34" charset="0"/>
              </a:rPr>
              <a:t>Help article: </a:t>
            </a:r>
            <a:r>
              <a:rPr lang="en-US" altLang="en-US" sz="1400" dirty="0">
                <a:solidFill>
                  <a:schemeClr val="bg1"/>
                </a:solidFill>
                <a:cs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do I login?</a:t>
            </a:r>
            <a:endParaRPr lang="en-US" altLang="en-US" sz="1400" dirty="0">
              <a:solidFill>
                <a:schemeClr val="bg1"/>
              </a:solidFill>
              <a:cs typeface="Calibri" panose="020F0502020204030204" pitchFamily="34" charset="0"/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7395CA3-0ADC-DB40-E8F9-0E16DCB3E2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7556" y="1175496"/>
            <a:ext cx="10504487" cy="98648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EC3547A-F0D0-1A0F-5F6E-6FA170D7A5E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45900" y="3104658"/>
            <a:ext cx="2270799" cy="293271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E3CDA56-374C-56DD-7BED-2E4BB756AFE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0" y="3053102"/>
            <a:ext cx="3891580" cy="2915543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928615816"/>
      </p:ext>
    </p:extLst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00CCDA3-FF3E-EF2D-4BBE-7AD77E04D0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7000" y="2419949"/>
            <a:ext cx="4093711" cy="308451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 </a:t>
            </a:r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-1981200" y="195654"/>
            <a:ext cx="83534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dirty="0">
                <a:solidFill>
                  <a:srgbClr val="00B0F0"/>
                </a:solidFill>
                <a:latin typeface="Calibri" pitchFamily="34" charset="0"/>
              </a:rPr>
              <a:t>How do edit my profile?</a:t>
            </a:r>
          </a:p>
        </p:txBody>
      </p: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990600" y="1240921"/>
            <a:ext cx="7772400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ts val="875"/>
              </a:spcBef>
              <a:buClrTx/>
              <a:buFontTx/>
              <a:buNone/>
            </a:pP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In the top right-hand corner of the Members Area,</a:t>
            </a:r>
            <a:b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</a:b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click your profile icon and then click </a:t>
            </a:r>
            <a:r>
              <a:rPr lang="en-US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Profile.</a:t>
            </a:r>
            <a:endParaRPr lang="en-US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Calibri" panose="020F0502020204030204" pitchFamily="34" charset="0"/>
            </a:endParaRPr>
          </a:p>
        </p:txBody>
      </p:sp>
      <p:sp>
        <p:nvSpPr>
          <p:cNvPr id="15" name="Text Box 7"/>
          <p:cNvSpPr txBox="1">
            <a:spLocks noChangeArrowheads="1"/>
          </p:cNvSpPr>
          <p:nvPr/>
        </p:nvSpPr>
        <p:spPr bwMode="auto">
          <a:xfrm>
            <a:off x="450483" y="1407985"/>
            <a:ext cx="279400" cy="306387"/>
          </a:xfrm>
          <a:prstGeom prst="rect">
            <a:avLst/>
          </a:prstGeom>
          <a:solidFill>
            <a:schemeClr val="accent2"/>
          </a:solidFill>
          <a:ln w="25560" cap="sq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400" dirty="0">
                <a:solidFill>
                  <a:srgbClr val="FFFFFF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6224905" y="1211145"/>
            <a:ext cx="5137860" cy="95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ts val="875"/>
              </a:spcBef>
              <a:buClrTx/>
              <a:buFontTx/>
              <a:buNone/>
            </a:pP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Inside your profile, below your photo, there are several tabs such as:</a:t>
            </a:r>
            <a:b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</a:br>
            <a:r>
              <a:rPr lang="en-US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Personal | Rotary | Biography | etc.  </a:t>
            </a: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Select any of these tabs. These tabs contain all the different sections of your profile you can edit. Click the </a:t>
            </a:r>
            <a:r>
              <a:rPr lang="en-US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Edit</a:t>
            </a: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button to edit your information. </a:t>
            </a:r>
          </a:p>
        </p:txBody>
      </p:sp>
      <p:sp>
        <p:nvSpPr>
          <p:cNvPr id="17" name="Text Box 8"/>
          <p:cNvSpPr txBox="1">
            <a:spLocks noChangeArrowheads="1"/>
          </p:cNvSpPr>
          <p:nvPr/>
        </p:nvSpPr>
        <p:spPr bwMode="auto">
          <a:xfrm>
            <a:off x="5773882" y="1411908"/>
            <a:ext cx="279400" cy="306387"/>
          </a:xfrm>
          <a:prstGeom prst="rect">
            <a:avLst/>
          </a:prstGeom>
          <a:solidFill>
            <a:schemeClr val="accent2"/>
          </a:solidFill>
          <a:ln w="25560" cap="sq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400" dirty="0">
                <a:solidFill>
                  <a:srgbClr val="FFFFFF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28" name="AutoShape 15"/>
          <p:cNvSpPr>
            <a:spLocks noChangeArrowheads="1"/>
          </p:cNvSpPr>
          <p:nvPr/>
        </p:nvSpPr>
        <p:spPr bwMode="auto">
          <a:xfrm>
            <a:off x="10210800" y="3789960"/>
            <a:ext cx="304800" cy="344487"/>
          </a:xfrm>
          <a:prstGeom prst="downArrow">
            <a:avLst>
              <a:gd name="adj1" fmla="val 50000"/>
              <a:gd name="adj2" fmla="val 50033"/>
            </a:avLst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9" name="Text Box 6"/>
          <p:cNvSpPr txBox="1">
            <a:spLocks noChangeArrowheads="1"/>
          </p:cNvSpPr>
          <p:nvPr/>
        </p:nvSpPr>
        <p:spPr bwMode="auto">
          <a:xfrm>
            <a:off x="1929323" y="6400800"/>
            <a:ext cx="7772400" cy="309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spcBef>
                <a:spcPts val="875"/>
              </a:spcBef>
              <a:buClrTx/>
              <a:buFontTx/>
              <a:buNone/>
            </a:pPr>
            <a:r>
              <a:rPr lang="en-US" altLang="en-US" sz="1400" b="1" dirty="0">
                <a:solidFill>
                  <a:srgbClr val="FFFFFF"/>
                </a:solidFill>
                <a:cs typeface="Calibri" panose="020F0502020204030204" pitchFamily="34" charset="0"/>
              </a:rPr>
              <a:t>Help article:</a:t>
            </a:r>
            <a:r>
              <a:rPr lang="en-US" altLang="en-US" sz="1400" b="1" dirty="0">
                <a:cs typeface="Calibri" panose="020F0502020204030204" pitchFamily="34" charset="0"/>
              </a:rPr>
              <a:t> </a:t>
            </a:r>
            <a:r>
              <a:rPr lang="en-US" altLang="en-US" sz="1400" dirty="0">
                <a:solidFill>
                  <a:schemeClr val="bg1"/>
                </a:solidFill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do I access &amp; change my profile information?</a:t>
            </a:r>
            <a:endParaRPr lang="en-US" altLang="en-US" sz="1400" dirty="0">
              <a:solidFill>
                <a:schemeClr val="bg1"/>
              </a:solidFill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CB69FDA-BEC0-58EC-FDD5-992EC4BF18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2212735"/>
            <a:ext cx="2791215" cy="211484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153653173"/>
      </p:ext>
    </p:extLst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692410"/>
            <a:ext cx="10515600" cy="1325563"/>
          </a:xfrm>
        </p:spPr>
        <p:txBody>
          <a:bodyPr/>
          <a:lstStyle/>
          <a:p>
            <a:pPr eaLnBrk="1" hangingPunct="1"/>
            <a:r>
              <a:rPr lang="en-US" dirty="0"/>
              <a:t> </a:t>
            </a:r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-2362200" y="168394"/>
            <a:ext cx="83534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dirty="0">
                <a:solidFill>
                  <a:srgbClr val="00B0F0"/>
                </a:solidFill>
                <a:latin typeface="Calibri" pitchFamily="34" charset="0"/>
              </a:rPr>
              <a:t>How do I send email?</a:t>
            </a:r>
          </a:p>
        </p:txBody>
      </p:sp>
      <p:sp>
        <p:nvSpPr>
          <p:cNvPr id="12" name="Text Box 1"/>
          <p:cNvSpPr txBox="1">
            <a:spLocks noChangeArrowheads="1"/>
          </p:cNvSpPr>
          <p:nvPr/>
        </p:nvSpPr>
        <p:spPr bwMode="auto">
          <a:xfrm>
            <a:off x="231198" y="1574084"/>
            <a:ext cx="4070350" cy="741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ts val="875"/>
              </a:spcBef>
              <a:buClrTx/>
              <a:buFontTx/>
              <a:buNone/>
            </a:pP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Georgia" panose="02040502050405020303" pitchFamily="18" charset="0"/>
              </a:rPr>
              <a:t>Along the left-hand menu click:</a:t>
            </a:r>
            <a:b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Georgia" panose="02040502050405020303" pitchFamily="18" charset="0"/>
              </a:rPr>
            </a:br>
            <a:r>
              <a:rPr lang="en-US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Georgia" panose="02040502050405020303" pitchFamily="18" charset="0"/>
              </a:rPr>
              <a:t>Communication</a:t>
            </a: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Georgia" panose="02040502050405020303" pitchFamily="18" charset="0"/>
              </a:rPr>
              <a:t> &gt; </a:t>
            </a:r>
            <a:r>
              <a:rPr lang="en-US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Georgia" panose="02040502050405020303" pitchFamily="18" charset="0"/>
              </a:rPr>
              <a:t>Email</a:t>
            </a: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Georgia" panose="02040502050405020303" pitchFamily="18" charset="0"/>
              </a:rPr>
              <a:t>, then</a:t>
            </a:r>
            <a:b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Georgia" panose="02040502050405020303" pitchFamily="18" charset="0"/>
              </a:rPr>
            </a:br>
            <a:r>
              <a:rPr lang="en-US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Georgia" panose="02040502050405020303" pitchFamily="18" charset="0"/>
              </a:rPr>
              <a:t>Compose new message</a:t>
            </a: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Georgia" panose="02040502050405020303" pitchFamily="18" charset="0"/>
              </a:rPr>
              <a:t>.</a:t>
            </a:r>
          </a:p>
        </p:txBody>
      </p:sp>
      <p:sp>
        <p:nvSpPr>
          <p:cNvPr id="18" name="Text Box 8"/>
          <p:cNvSpPr txBox="1">
            <a:spLocks noChangeArrowheads="1"/>
          </p:cNvSpPr>
          <p:nvPr/>
        </p:nvSpPr>
        <p:spPr bwMode="auto">
          <a:xfrm>
            <a:off x="311439" y="1191714"/>
            <a:ext cx="279400" cy="306388"/>
          </a:xfrm>
          <a:prstGeom prst="rect">
            <a:avLst/>
          </a:prstGeom>
          <a:solidFill>
            <a:schemeClr val="accent2"/>
          </a:solidFill>
          <a:ln w="25560" cap="sq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400" dirty="0">
                <a:solidFill>
                  <a:srgbClr val="FFFFFF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20" name="Text Box 5"/>
          <p:cNvSpPr txBox="1">
            <a:spLocks noChangeArrowheads="1"/>
          </p:cNvSpPr>
          <p:nvPr/>
        </p:nvSpPr>
        <p:spPr bwMode="auto">
          <a:xfrm>
            <a:off x="4116340" y="1618999"/>
            <a:ext cx="4124325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ts val="875"/>
              </a:spcBef>
              <a:buClrTx/>
              <a:buFontTx/>
              <a:buNone/>
            </a:pPr>
            <a:r>
              <a:rPr lang="en-US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Georgia" panose="02040502050405020303" pitchFamily="18" charset="0"/>
              </a:rPr>
              <a:t>Step 1 </a:t>
            </a: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Georgia" panose="02040502050405020303" pitchFamily="18" charset="0"/>
              </a:rPr>
              <a:t>= compose the subject and body of email</a:t>
            </a:r>
            <a:b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Georgia" panose="02040502050405020303" pitchFamily="18" charset="0"/>
              </a:rPr>
            </a:br>
            <a:r>
              <a:rPr lang="en-US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Georgia" panose="02040502050405020303" pitchFamily="18" charset="0"/>
              </a:rPr>
              <a:t>Step 2 </a:t>
            </a: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Georgia" panose="02040502050405020303" pitchFamily="18" charset="0"/>
              </a:rPr>
              <a:t>= add attachment if necessary</a:t>
            </a:r>
          </a:p>
        </p:txBody>
      </p:sp>
      <p:sp>
        <p:nvSpPr>
          <p:cNvPr id="22" name="Text Box 9"/>
          <p:cNvSpPr txBox="1">
            <a:spLocks noChangeArrowheads="1"/>
          </p:cNvSpPr>
          <p:nvPr/>
        </p:nvSpPr>
        <p:spPr bwMode="auto">
          <a:xfrm>
            <a:off x="4219528" y="1236629"/>
            <a:ext cx="279400" cy="306387"/>
          </a:xfrm>
          <a:prstGeom prst="rect">
            <a:avLst/>
          </a:prstGeom>
          <a:solidFill>
            <a:schemeClr val="accent2"/>
          </a:solidFill>
          <a:ln w="25560" cap="sq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400" dirty="0">
                <a:solidFill>
                  <a:srgbClr val="FFFFFF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23" name="Text Box 7"/>
          <p:cNvSpPr txBox="1">
            <a:spLocks noChangeArrowheads="1"/>
          </p:cNvSpPr>
          <p:nvPr/>
        </p:nvSpPr>
        <p:spPr bwMode="auto">
          <a:xfrm>
            <a:off x="8240665" y="1587784"/>
            <a:ext cx="4124325" cy="7408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ts val="875"/>
              </a:spcBef>
              <a:buClrTx/>
              <a:buFontTx/>
              <a:buNone/>
            </a:pPr>
            <a:r>
              <a:rPr lang="en-US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Georgia" panose="02040502050405020303" pitchFamily="18" charset="0"/>
              </a:rPr>
              <a:t>Step 3 </a:t>
            </a: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Georgia" panose="02040502050405020303" pitchFamily="18" charset="0"/>
              </a:rPr>
              <a:t>= select a list of recipients; cc yourself</a:t>
            </a:r>
            <a:b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Georgia" panose="02040502050405020303" pitchFamily="18" charset="0"/>
              </a:rPr>
            </a:br>
            <a:r>
              <a:rPr lang="en-US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Georgia" panose="02040502050405020303" pitchFamily="18" charset="0"/>
              </a:rPr>
              <a:t>Step 4 </a:t>
            </a: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Georgia" panose="02040502050405020303" pitchFamily="18" charset="0"/>
              </a:rPr>
              <a:t>= edit options like sender profiles</a:t>
            </a:r>
            <a:b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Georgia" panose="02040502050405020303" pitchFamily="18" charset="0"/>
              </a:rPr>
            </a:br>
            <a:r>
              <a:rPr lang="en-US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Georgia" panose="02040502050405020303" pitchFamily="18" charset="0"/>
              </a:rPr>
              <a:t>Step 5 </a:t>
            </a: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Georgia" panose="02040502050405020303" pitchFamily="18" charset="0"/>
              </a:rPr>
              <a:t>= send now, or schedule email for later</a:t>
            </a:r>
          </a:p>
        </p:txBody>
      </p:sp>
      <p:sp>
        <p:nvSpPr>
          <p:cNvPr id="24" name="Text Box 10"/>
          <p:cNvSpPr txBox="1">
            <a:spLocks noChangeArrowheads="1"/>
          </p:cNvSpPr>
          <p:nvPr/>
        </p:nvSpPr>
        <p:spPr bwMode="auto">
          <a:xfrm>
            <a:off x="8346209" y="1236628"/>
            <a:ext cx="279400" cy="306388"/>
          </a:xfrm>
          <a:prstGeom prst="rect">
            <a:avLst/>
          </a:prstGeom>
          <a:solidFill>
            <a:schemeClr val="accent2"/>
          </a:solidFill>
          <a:ln w="25560" cap="sq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400" dirty="0">
                <a:solidFill>
                  <a:srgbClr val="FFFFFF"/>
                </a:solidFill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26" name="Text Box 3"/>
          <p:cNvSpPr txBox="1">
            <a:spLocks noChangeArrowheads="1"/>
          </p:cNvSpPr>
          <p:nvPr/>
        </p:nvSpPr>
        <p:spPr bwMode="auto">
          <a:xfrm>
            <a:off x="2209799" y="6400800"/>
            <a:ext cx="7772400" cy="309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spcBef>
                <a:spcPts val="875"/>
              </a:spcBef>
              <a:buClrTx/>
              <a:buFontTx/>
              <a:buNone/>
            </a:pPr>
            <a:r>
              <a:rPr lang="en-US" altLang="en-US" sz="1400" b="1" dirty="0">
                <a:solidFill>
                  <a:srgbClr val="FFFFFF"/>
                </a:solidFill>
                <a:cs typeface="Calibri" panose="020F0502020204030204" pitchFamily="34" charset="0"/>
              </a:rPr>
              <a:t>Help article: </a:t>
            </a:r>
            <a:r>
              <a:rPr lang="en-US" altLang="en-US" sz="1400" dirty="0">
                <a:solidFill>
                  <a:schemeClr val="bg1"/>
                </a:solidFill>
                <a:cs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do I send email?</a:t>
            </a:r>
            <a:endParaRPr lang="en-US" altLang="en-US" sz="1400" dirty="0">
              <a:solidFill>
                <a:schemeClr val="bg1"/>
              </a:solidFill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9AF363E-3A45-60CA-DECA-1B7236AF2A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746" y="2562192"/>
            <a:ext cx="3576549" cy="313083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57BCAC7-1F38-D8B6-4FA0-7C6A3DB7D5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04249" y="2562192"/>
            <a:ext cx="3810000" cy="226351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7" name="Picture 6" descr="A screenshot of a email menu&#10;&#10;AI-generated content may be incorrect.">
            <a:extLst>
              <a:ext uri="{FF2B5EF4-FFF2-40B4-BE49-F238E27FC236}">
                <a16:creationId xmlns:a16="http://schemas.microsoft.com/office/drawing/2014/main" id="{96142011-1A63-456C-8429-B6875717C09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8473" y="2555906"/>
            <a:ext cx="2967452" cy="3391374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406516458"/>
      </p:ext>
    </p:extLst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-1600200" y="179634"/>
            <a:ext cx="83534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dirty="0">
                <a:solidFill>
                  <a:srgbClr val="00B0F0"/>
                </a:solidFill>
                <a:latin typeface="Calibri" pitchFamily="34" charset="0"/>
              </a:rPr>
              <a:t>How do I add a new member?</a:t>
            </a:r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510992" y="1223243"/>
            <a:ext cx="3301642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ts val="875"/>
              </a:spcBef>
              <a:buClrTx/>
              <a:buFontTx/>
              <a:buNone/>
            </a:pP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Along the left-hand menu navigation,</a:t>
            </a:r>
            <a:b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</a:b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click </a:t>
            </a:r>
            <a:r>
              <a:rPr lang="en-US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Members &amp; Contacts</a:t>
            </a: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&gt; </a:t>
            </a:r>
            <a:r>
              <a:rPr lang="en-US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Members</a:t>
            </a: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:</a:t>
            </a: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152888" y="1285436"/>
            <a:ext cx="279400" cy="306388"/>
          </a:xfrm>
          <a:prstGeom prst="rect">
            <a:avLst/>
          </a:prstGeom>
          <a:solidFill>
            <a:schemeClr val="accent2"/>
          </a:solidFill>
          <a:ln w="25560" cap="sq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400" dirty="0">
                <a:solidFill>
                  <a:srgbClr val="FFFFFF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21" name="Text Box 9"/>
          <p:cNvSpPr txBox="1">
            <a:spLocks noChangeArrowheads="1"/>
          </p:cNvSpPr>
          <p:nvPr/>
        </p:nvSpPr>
        <p:spPr bwMode="auto">
          <a:xfrm>
            <a:off x="3891338" y="1297136"/>
            <a:ext cx="279400" cy="306388"/>
          </a:xfrm>
          <a:prstGeom prst="rect">
            <a:avLst/>
          </a:prstGeom>
          <a:solidFill>
            <a:schemeClr val="accent2"/>
          </a:solidFill>
          <a:ln w="25560" cap="sq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400" dirty="0">
                <a:solidFill>
                  <a:srgbClr val="FFFFFF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22" name="Text Box 10"/>
          <p:cNvSpPr txBox="1">
            <a:spLocks noChangeArrowheads="1"/>
          </p:cNvSpPr>
          <p:nvPr/>
        </p:nvSpPr>
        <p:spPr bwMode="auto">
          <a:xfrm>
            <a:off x="4324725" y="1223243"/>
            <a:ext cx="3240088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ts val="875"/>
              </a:spcBef>
              <a:buClrTx/>
              <a:buFontTx/>
              <a:buNone/>
            </a:pP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Click the </a:t>
            </a:r>
            <a:r>
              <a:rPr lang="en-US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Add Record </a:t>
            </a: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button above the list of member records.</a:t>
            </a:r>
          </a:p>
        </p:txBody>
      </p:sp>
      <p:sp>
        <p:nvSpPr>
          <p:cNvPr id="25" name="Text Box 13"/>
          <p:cNvSpPr txBox="1">
            <a:spLocks noChangeArrowheads="1"/>
          </p:cNvSpPr>
          <p:nvPr/>
        </p:nvSpPr>
        <p:spPr bwMode="auto">
          <a:xfrm>
            <a:off x="7867276" y="1272649"/>
            <a:ext cx="279400" cy="306388"/>
          </a:xfrm>
          <a:prstGeom prst="rect">
            <a:avLst/>
          </a:prstGeom>
          <a:solidFill>
            <a:schemeClr val="accent2"/>
          </a:solidFill>
          <a:ln w="25560" cap="sq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400">
                <a:solidFill>
                  <a:srgbClr val="FFFFFF"/>
                </a:solidFill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26" name="Text Box 14"/>
          <p:cNvSpPr txBox="1">
            <a:spLocks noChangeArrowheads="1"/>
          </p:cNvSpPr>
          <p:nvPr/>
        </p:nvSpPr>
        <p:spPr bwMode="auto">
          <a:xfrm>
            <a:off x="8273676" y="1210456"/>
            <a:ext cx="3240087" cy="7408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ts val="875"/>
              </a:spcBef>
              <a:buClrTx/>
              <a:buFontTx/>
              <a:buNone/>
            </a:pP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Follow the prompts to fill in all appropriate information. Fields marked with a </a:t>
            </a:r>
            <a:r>
              <a:rPr lang="en-US" altLang="en-US" sz="1400" b="1" dirty="0">
                <a:solidFill>
                  <a:schemeClr val="accent5"/>
                </a:solidFill>
                <a:cs typeface="Calibri" panose="020F0502020204030204" pitchFamily="34" charset="0"/>
              </a:rPr>
              <a:t>blue asterisk * </a:t>
            </a:r>
            <a:r>
              <a:rPr lang="en-US" altLang="en-US" sz="1400" dirty="0">
                <a:cs typeface="Calibri" panose="020F0502020204030204" pitchFamily="34" charset="0"/>
              </a:rPr>
              <a:t>are required.</a:t>
            </a:r>
          </a:p>
        </p:txBody>
      </p:sp>
      <p:sp>
        <p:nvSpPr>
          <p:cNvPr id="29" name="Text Box 14"/>
          <p:cNvSpPr txBox="1">
            <a:spLocks noChangeArrowheads="1"/>
          </p:cNvSpPr>
          <p:nvPr/>
        </p:nvSpPr>
        <p:spPr bwMode="auto">
          <a:xfrm>
            <a:off x="7867276" y="5042607"/>
            <a:ext cx="3921125" cy="525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ts val="875"/>
              </a:spcBef>
              <a:buClrTx/>
              <a:buFontTx/>
              <a:buNone/>
            </a:pPr>
            <a:r>
              <a:rPr lang="en-US" altLang="en-US" sz="1400" i="1" dirty="0">
                <a:cs typeface="Calibri" panose="020F0502020204030204" pitchFamily="34" charset="0"/>
              </a:rPr>
              <a:t>Note that these are the minimum required fields, you can input more information later.</a:t>
            </a:r>
          </a:p>
        </p:txBody>
      </p:sp>
      <p:sp>
        <p:nvSpPr>
          <p:cNvPr id="30" name="Text Box 4"/>
          <p:cNvSpPr txBox="1">
            <a:spLocks noChangeArrowheads="1"/>
          </p:cNvSpPr>
          <p:nvPr/>
        </p:nvSpPr>
        <p:spPr bwMode="auto">
          <a:xfrm>
            <a:off x="1613060" y="6464686"/>
            <a:ext cx="7772400" cy="309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algn="ctr">
              <a:spcBef>
                <a:spcPts val="875"/>
              </a:spcBef>
              <a:buClrTx/>
            </a:pPr>
            <a:r>
              <a:rPr lang="en-US" altLang="en-US" sz="1400" b="1" dirty="0">
                <a:solidFill>
                  <a:srgbClr val="FFFFFF"/>
                </a:solidFill>
                <a:cs typeface="Calibri" panose="020F0502020204030204" pitchFamily="34" charset="0"/>
              </a:rPr>
              <a:t>Help article: </a:t>
            </a:r>
            <a:r>
              <a:rPr lang="en-US" altLang="en-US" sz="1400" dirty="0">
                <a:solidFill>
                  <a:schemeClr val="bg1"/>
                </a:solidFill>
                <a:cs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do I add a new member?</a:t>
            </a:r>
            <a:r>
              <a:rPr lang="en-US" altLang="en-US" sz="1400" dirty="0">
                <a:solidFill>
                  <a:schemeClr val="bg1"/>
                </a:solidFill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8A1BD70-B5B1-2C77-FC1C-8319BFA7FD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" y="1895282"/>
            <a:ext cx="1504321" cy="407236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C0355C9-BCC9-5D83-3AE7-32DD3F601C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0653" y="1942660"/>
            <a:ext cx="3881892" cy="306743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EE0A7C6-6408-46D2-8951-3CB8FA2A2A3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46676" y="2145670"/>
            <a:ext cx="3187896" cy="2580472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875256427"/>
      </p:ext>
    </p:extLst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98F550-5EA2-1A73-C5E3-C350C60085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ext Box 3">
            <a:extLst>
              <a:ext uri="{FF2B5EF4-FFF2-40B4-BE49-F238E27FC236}">
                <a16:creationId xmlns:a16="http://schemas.microsoft.com/office/drawing/2014/main" id="{9C07F1C5-7806-CF2D-B850-35BA88C2AD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95400" y="179634"/>
            <a:ext cx="83534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dirty="0">
                <a:solidFill>
                  <a:srgbClr val="00B0F0"/>
                </a:solidFill>
                <a:latin typeface="Calibri" pitchFamily="34" charset="0"/>
              </a:rPr>
              <a:t>How do I edit an existing member?</a:t>
            </a:r>
          </a:p>
        </p:txBody>
      </p:sp>
      <p:sp>
        <p:nvSpPr>
          <p:cNvPr id="11" name="Text Box 2">
            <a:extLst>
              <a:ext uri="{FF2B5EF4-FFF2-40B4-BE49-F238E27FC236}">
                <a16:creationId xmlns:a16="http://schemas.microsoft.com/office/drawing/2014/main" id="{05DD98B4-EBD3-01E9-5527-889492ABAB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992" y="1223243"/>
            <a:ext cx="3301642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ts val="875"/>
              </a:spcBef>
              <a:buClrTx/>
              <a:buFontTx/>
              <a:buNone/>
            </a:pP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Along the left-hand menu navigation,</a:t>
            </a:r>
            <a:b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</a:b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click </a:t>
            </a:r>
            <a:r>
              <a:rPr lang="en-US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Members &amp; Contacts</a:t>
            </a: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&gt; </a:t>
            </a:r>
            <a:r>
              <a:rPr lang="en-US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Members</a:t>
            </a: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:</a:t>
            </a:r>
          </a:p>
        </p:txBody>
      </p:sp>
      <p:sp>
        <p:nvSpPr>
          <p:cNvPr id="12" name="Text Box 5">
            <a:extLst>
              <a:ext uri="{FF2B5EF4-FFF2-40B4-BE49-F238E27FC236}">
                <a16:creationId xmlns:a16="http://schemas.microsoft.com/office/drawing/2014/main" id="{270ACB8A-8131-624F-0B8E-8197CDE898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888" y="1285436"/>
            <a:ext cx="279400" cy="306388"/>
          </a:xfrm>
          <a:prstGeom prst="rect">
            <a:avLst/>
          </a:prstGeom>
          <a:solidFill>
            <a:schemeClr val="accent2"/>
          </a:solidFill>
          <a:ln w="25560" cap="sq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400" dirty="0">
                <a:solidFill>
                  <a:srgbClr val="FFFFFF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21" name="Text Box 9">
            <a:extLst>
              <a:ext uri="{FF2B5EF4-FFF2-40B4-BE49-F238E27FC236}">
                <a16:creationId xmlns:a16="http://schemas.microsoft.com/office/drawing/2014/main" id="{347BD653-054C-DA1B-0086-480AF60BAA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91338" y="1297136"/>
            <a:ext cx="279400" cy="306388"/>
          </a:xfrm>
          <a:prstGeom prst="rect">
            <a:avLst/>
          </a:prstGeom>
          <a:solidFill>
            <a:schemeClr val="accent2"/>
          </a:solidFill>
          <a:ln w="25560" cap="sq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400" dirty="0">
                <a:solidFill>
                  <a:srgbClr val="FFFFFF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22" name="Text Box 10">
            <a:extLst>
              <a:ext uri="{FF2B5EF4-FFF2-40B4-BE49-F238E27FC236}">
                <a16:creationId xmlns:a16="http://schemas.microsoft.com/office/drawing/2014/main" id="{9C56A6FB-42E2-F0DC-CE8F-1A16E56076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03712" y="1223243"/>
            <a:ext cx="3240088" cy="309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ts val="875"/>
              </a:spcBef>
              <a:buClrTx/>
              <a:buFontTx/>
              <a:buNone/>
            </a:pP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Click on any member’s name.</a:t>
            </a:r>
          </a:p>
        </p:txBody>
      </p:sp>
      <p:sp>
        <p:nvSpPr>
          <p:cNvPr id="25" name="Text Box 13">
            <a:extLst>
              <a:ext uri="{FF2B5EF4-FFF2-40B4-BE49-F238E27FC236}">
                <a16:creationId xmlns:a16="http://schemas.microsoft.com/office/drawing/2014/main" id="{13A2330E-17EE-2D0C-55B3-61FDD12EC5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67276" y="1272649"/>
            <a:ext cx="279400" cy="306388"/>
          </a:xfrm>
          <a:prstGeom prst="rect">
            <a:avLst/>
          </a:prstGeom>
          <a:solidFill>
            <a:schemeClr val="accent2"/>
          </a:solidFill>
          <a:ln w="25560" cap="sq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400">
                <a:solidFill>
                  <a:srgbClr val="FFFFFF"/>
                </a:solidFill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26" name="Text Box 14">
            <a:extLst>
              <a:ext uri="{FF2B5EF4-FFF2-40B4-BE49-F238E27FC236}">
                <a16:creationId xmlns:a16="http://schemas.microsoft.com/office/drawing/2014/main" id="{08A0B223-DC2C-147D-6433-776EEC94FD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3676" y="1210456"/>
            <a:ext cx="3240087" cy="7408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>
              <a:spcBef>
                <a:spcPts val="875"/>
              </a:spcBef>
              <a:buClrTx/>
            </a:pP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This takes you to the member’s profile. Change any information by clicking the </a:t>
            </a:r>
            <a:r>
              <a:rPr lang="en-US" altLang="en-US" sz="1400" b="1" dirty="0">
                <a:solidFill>
                  <a:schemeClr val="tx1"/>
                </a:solidFill>
                <a:cs typeface="Calibri" panose="020F0502020204030204" pitchFamily="34" charset="0"/>
              </a:rPr>
              <a:t>Edit</a:t>
            </a:r>
            <a:r>
              <a:rPr lang="en-US" altLang="en-US" sz="1400" dirty="0">
                <a:cs typeface="Calibri" panose="020F0502020204030204" pitchFamily="34" charset="0"/>
              </a:rPr>
              <a:t> </a:t>
            </a: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buttons.</a:t>
            </a:r>
          </a:p>
        </p:txBody>
      </p:sp>
      <p:sp>
        <p:nvSpPr>
          <p:cNvPr id="30" name="Text Box 4">
            <a:extLst>
              <a:ext uri="{FF2B5EF4-FFF2-40B4-BE49-F238E27FC236}">
                <a16:creationId xmlns:a16="http://schemas.microsoft.com/office/drawing/2014/main" id="{05D01754-37F5-43D8-7D19-C9C1277127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3060" y="6464686"/>
            <a:ext cx="7772400" cy="309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algn="ctr">
              <a:spcBef>
                <a:spcPts val="875"/>
              </a:spcBef>
              <a:buClrTx/>
            </a:pPr>
            <a:r>
              <a:rPr lang="en-US" altLang="en-US" sz="1400" b="1" dirty="0">
                <a:solidFill>
                  <a:srgbClr val="FFFFFF"/>
                </a:solidFill>
                <a:cs typeface="Calibri" panose="020F0502020204030204" pitchFamily="34" charset="0"/>
              </a:rPr>
              <a:t>Help article: </a:t>
            </a:r>
            <a:r>
              <a:rPr lang="en-US" altLang="en-US" sz="1400" dirty="0">
                <a:solidFill>
                  <a:schemeClr val="bg1"/>
                </a:solidFill>
                <a:cs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do I add a new member?</a:t>
            </a:r>
            <a:r>
              <a:rPr lang="en-US" altLang="en-US" sz="1400" dirty="0">
                <a:solidFill>
                  <a:schemeClr val="bg1"/>
                </a:solidFill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0E02088-C8BB-DA3D-EF2A-522E4ABB02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" y="1895282"/>
            <a:ext cx="1504321" cy="4072367"/>
          </a:xfrm>
          <a:prstGeom prst="rect">
            <a:avLst/>
          </a:prstGeom>
        </p:spPr>
      </p:pic>
      <p:sp>
        <p:nvSpPr>
          <p:cNvPr id="2" name="Text Box 2">
            <a:extLst>
              <a:ext uri="{FF2B5EF4-FFF2-40B4-BE49-F238E27FC236}">
                <a16:creationId xmlns:a16="http://schemas.microsoft.com/office/drawing/2014/main" id="{9FDF68D6-2977-CD29-9926-01F4D40503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1366" y="5507132"/>
            <a:ext cx="5000465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spcBef>
                <a:spcPts val="875"/>
              </a:spcBef>
              <a:buClrTx/>
              <a:buFontTx/>
              <a:buNone/>
            </a:pPr>
            <a:r>
              <a:rPr lang="en-US" altLang="en-US" sz="1400" i="1" dirty="0">
                <a:cs typeface="Calibri" panose="020F0502020204030204" pitchFamily="34" charset="0"/>
              </a:rPr>
              <a:t>Note</a:t>
            </a:r>
            <a:r>
              <a:rPr lang="en-US" altLang="en-US" sz="1400" dirty="0">
                <a:cs typeface="Calibri" panose="020F0502020204030204" pitchFamily="34" charset="0"/>
              </a:rPr>
              <a:t>: on the club website only members with access </a:t>
            </a:r>
            <a:br>
              <a:rPr lang="en-US" altLang="en-US" sz="1400" dirty="0">
                <a:cs typeface="Calibri" panose="020F0502020204030204" pitchFamily="34" charset="0"/>
              </a:rPr>
            </a:br>
            <a:r>
              <a:rPr lang="en-US" altLang="en-US" sz="1400" dirty="0">
                <a:cs typeface="Calibri" panose="020F0502020204030204" pitchFamily="34" charset="0"/>
              </a:rPr>
              <a:t>levels of </a:t>
            </a:r>
            <a:r>
              <a:rPr lang="en-US" altLang="en-US" sz="1400" i="1" dirty="0">
                <a:cs typeface="Calibri" panose="020F0502020204030204" pitchFamily="34" charset="0"/>
              </a:rPr>
              <a:t>50, 40 and 30 </a:t>
            </a:r>
            <a:r>
              <a:rPr lang="en-US" altLang="en-US" sz="1400" dirty="0">
                <a:cs typeface="Calibri" panose="020F0502020204030204" pitchFamily="34" charset="0"/>
              </a:rPr>
              <a:t>can edit other member profiles.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9DC6502-E532-E882-CF39-8E9802BB11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41573" y="2013432"/>
            <a:ext cx="4315374" cy="300404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10129F5-7E64-5CB5-41A0-11D5E1519D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69269" y="2026583"/>
            <a:ext cx="3411645" cy="2570591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525722749"/>
      </p:ext>
    </p:extLst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692410"/>
            <a:ext cx="10515600" cy="1325563"/>
          </a:xfrm>
        </p:spPr>
        <p:txBody>
          <a:bodyPr/>
          <a:lstStyle/>
          <a:p>
            <a:pPr eaLnBrk="1" hangingPunct="1"/>
            <a:r>
              <a:rPr lang="en-US" dirty="0"/>
              <a:t> </a:t>
            </a:r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-1524000" y="169190"/>
            <a:ext cx="83534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dirty="0">
                <a:solidFill>
                  <a:srgbClr val="00B0F0"/>
                </a:solidFill>
                <a:latin typeface="Calibri" pitchFamily="34" charset="0"/>
              </a:rPr>
              <a:t>How do I terminate a member?</a:t>
            </a:r>
          </a:p>
        </p:txBody>
      </p:sp>
      <p:sp>
        <p:nvSpPr>
          <p:cNvPr id="20" name="Text Box 2"/>
          <p:cNvSpPr txBox="1">
            <a:spLocks noChangeArrowheads="1"/>
          </p:cNvSpPr>
          <p:nvPr/>
        </p:nvSpPr>
        <p:spPr bwMode="auto">
          <a:xfrm>
            <a:off x="776647" y="1366581"/>
            <a:ext cx="2728553" cy="309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ts val="875"/>
              </a:spcBef>
              <a:buClrTx/>
              <a:buFontTx/>
              <a:buNone/>
            </a:pP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Navigate to a member’s profile.</a:t>
            </a: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403225" y="1392107"/>
            <a:ext cx="279400" cy="306388"/>
          </a:xfrm>
          <a:prstGeom prst="rect">
            <a:avLst/>
          </a:prstGeom>
          <a:solidFill>
            <a:schemeClr val="accent2"/>
          </a:solidFill>
          <a:ln w="25560" cap="sq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400" dirty="0">
                <a:solidFill>
                  <a:srgbClr val="FFFFFF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22" name="Text Box 8"/>
          <p:cNvSpPr txBox="1">
            <a:spLocks noChangeArrowheads="1"/>
          </p:cNvSpPr>
          <p:nvPr/>
        </p:nvSpPr>
        <p:spPr bwMode="auto">
          <a:xfrm>
            <a:off x="402358" y="2269271"/>
            <a:ext cx="279400" cy="306388"/>
          </a:xfrm>
          <a:prstGeom prst="rect">
            <a:avLst/>
          </a:prstGeom>
          <a:solidFill>
            <a:schemeClr val="accent2"/>
          </a:solidFill>
          <a:ln w="25560" cap="sq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400" dirty="0">
                <a:solidFill>
                  <a:srgbClr val="FFFFFF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23" name="Text Box 9"/>
          <p:cNvSpPr txBox="1">
            <a:spLocks noChangeArrowheads="1"/>
          </p:cNvSpPr>
          <p:nvPr/>
        </p:nvSpPr>
        <p:spPr bwMode="auto">
          <a:xfrm>
            <a:off x="6096000" y="845881"/>
            <a:ext cx="3959225" cy="52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ts val="875"/>
              </a:spcBef>
              <a:buClrTx/>
              <a:buFontTx/>
              <a:buNone/>
            </a:pP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On the Change Status screen, click </a:t>
            </a:r>
            <a:br>
              <a:rPr lang="en-US" altLang="en-US" sz="1400" dirty="0">
                <a:cs typeface="Calibri" panose="020F0502020204030204" pitchFamily="34" charset="0"/>
              </a:rPr>
            </a:br>
            <a:r>
              <a:rPr lang="en-US" altLang="en-US" sz="1400" b="1" dirty="0">
                <a:solidFill>
                  <a:schemeClr val="tx1"/>
                </a:solidFill>
                <a:cs typeface="Calibri" panose="020F0502020204030204" pitchFamily="34" charset="0"/>
              </a:rPr>
              <a:t>Terminate Membership.</a:t>
            </a:r>
          </a:p>
        </p:txBody>
      </p:sp>
      <p:sp>
        <p:nvSpPr>
          <p:cNvPr id="24" name="Text Box 11"/>
          <p:cNvSpPr txBox="1">
            <a:spLocks noChangeArrowheads="1"/>
          </p:cNvSpPr>
          <p:nvPr/>
        </p:nvSpPr>
        <p:spPr bwMode="auto">
          <a:xfrm>
            <a:off x="5708650" y="917318"/>
            <a:ext cx="279400" cy="306388"/>
          </a:xfrm>
          <a:prstGeom prst="rect">
            <a:avLst/>
          </a:prstGeom>
          <a:solidFill>
            <a:schemeClr val="accent2"/>
          </a:solidFill>
          <a:ln w="25560" cap="sq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400" dirty="0">
                <a:solidFill>
                  <a:srgbClr val="FFFFFF"/>
                </a:solidFill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26" name="Text Box 13"/>
          <p:cNvSpPr txBox="1">
            <a:spLocks noChangeArrowheads="1"/>
          </p:cNvSpPr>
          <p:nvPr/>
        </p:nvSpPr>
        <p:spPr bwMode="auto">
          <a:xfrm>
            <a:off x="762720" y="2202575"/>
            <a:ext cx="3716338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ts val="875"/>
              </a:spcBef>
              <a:buClrTx/>
              <a:buFontTx/>
              <a:buNone/>
            </a:pP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Click the </a:t>
            </a:r>
            <a:r>
              <a:rPr lang="en-US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drop-down arrow </a:t>
            </a: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in the top right-hand corner of the page, then click </a:t>
            </a:r>
            <a:r>
              <a:rPr lang="en-US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Change Status</a:t>
            </a: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29" name="Picture 1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4107" y="4394803"/>
            <a:ext cx="2416291" cy="1661033"/>
          </a:xfrm>
          <a:prstGeom prst="rect">
            <a:avLst/>
          </a:prstGeom>
          <a:noFill/>
          <a:ln w="9360">
            <a:solidFill>
              <a:schemeClr val="accent5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4" name="Text Box 19"/>
          <p:cNvSpPr txBox="1">
            <a:spLocks noChangeArrowheads="1"/>
          </p:cNvSpPr>
          <p:nvPr/>
        </p:nvSpPr>
        <p:spPr bwMode="auto">
          <a:xfrm>
            <a:off x="6088357" y="3218922"/>
            <a:ext cx="3794125" cy="1071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ts val="875"/>
              </a:spcBef>
              <a:buClrTx/>
              <a:buFontTx/>
              <a:buNone/>
            </a:pP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You must choose a reason for termination to activate the blue</a:t>
            </a:r>
            <a:r>
              <a:rPr lang="en-US" altLang="en-US" sz="1400" dirty="0">
                <a:cs typeface="Calibri" panose="020F0502020204030204" pitchFamily="34" charset="0"/>
              </a:rPr>
              <a:t> </a:t>
            </a:r>
            <a:r>
              <a:rPr lang="en-US" altLang="en-US" sz="1400" b="1" dirty="0">
                <a:solidFill>
                  <a:schemeClr val="tx1"/>
                </a:solidFill>
                <a:cs typeface="Calibri" panose="020F0502020204030204" pitchFamily="34" charset="0"/>
              </a:rPr>
              <a:t>Terminate Member </a:t>
            </a: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button.</a:t>
            </a:r>
          </a:p>
          <a:p>
            <a:pPr eaLnBrk="1" hangingPunct="1">
              <a:spcBef>
                <a:spcPts val="875"/>
              </a:spcBef>
              <a:buClrTx/>
              <a:buFontTx/>
              <a:buNone/>
            </a:pPr>
            <a:r>
              <a:rPr lang="en-US" altLang="en-US" sz="1400" dirty="0">
                <a:cs typeface="Calibri" panose="020F0502020204030204" pitchFamily="34" charset="0"/>
              </a:rPr>
              <a:t>Except in special cases, always choose </a:t>
            </a:r>
            <a:r>
              <a:rPr lang="en-US" altLang="en-US" sz="1400" i="1" dirty="0">
                <a:cs typeface="Calibri" panose="020F0502020204030204" pitchFamily="34" charset="0"/>
              </a:rPr>
              <a:t>Report this termination to Rotary International</a:t>
            </a:r>
            <a:r>
              <a:rPr lang="en-US" altLang="en-US" sz="1400" dirty="0">
                <a:cs typeface="Calibri" panose="020F0502020204030204" pitchFamily="34" charset="0"/>
              </a:rPr>
              <a:t>.</a:t>
            </a:r>
          </a:p>
        </p:txBody>
      </p:sp>
      <p:sp>
        <p:nvSpPr>
          <p:cNvPr id="45" name="Text Box 4"/>
          <p:cNvSpPr txBox="1">
            <a:spLocks noChangeArrowheads="1"/>
          </p:cNvSpPr>
          <p:nvPr/>
        </p:nvSpPr>
        <p:spPr bwMode="auto">
          <a:xfrm>
            <a:off x="1792647" y="6419315"/>
            <a:ext cx="7772400" cy="309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spcBef>
                <a:spcPts val="875"/>
              </a:spcBef>
              <a:buClrTx/>
              <a:buFontTx/>
              <a:buNone/>
            </a:pPr>
            <a:r>
              <a:rPr lang="en-US" altLang="en-US" sz="1400" b="1" dirty="0">
                <a:solidFill>
                  <a:srgbClr val="FFFFFF"/>
                </a:solidFill>
                <a:cs typeface="Calibri" panose="020F0502020204030204" pitchFamily="34" charset="0"/>
              </a:rPr>
              <a:t>Help article:</a:t>
            </a:r>
            <a:r>
              <a:rPr lang="en-US" altLang="en-US" sz="1400" dirty="0">
                <a:solidFill>
                  <a:srgbClr val="FFFFFF"/>
                </a:solidFill>
                <a:cs typeface="Calibri" panose="020F0502020204030204" pitchFamily="34" charset="0"/>
              </a:rPr>
              <a:t> </a:t>
            </a:r>
            <a:r>
              <a:rPr lang="en-US" altLang="en-US" sz="1400" dirty="0">
                <a:solidFill>
                  <a:schemeClr val="bg1"/>
                </a:solidFill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do I terminate or delete an active member?</a:t>
            </a:r>
            <a:endParaRPr lang="en-US" altLang="en-US" sz="1400" dirty="0">
              <a:solidFill>
                <a:schemeClr val="bg1"/>
              </a:solidFill>
              <a:cs typeface="Calibri" panose="020F0502020204030204" pitchFamily="34" charset="0"/>
              <a:hlinkClick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16" name="Text Box 13">
            <a:extLst>
              <a:ext uri="{FF2B5EF4-FFF2-40B4-BE49-F238E27FC236}">
                <a16:creationId xmlns:a16="http://schemas.microsoft.com/office/drawing/2014/main" id="{83DFC6AC-BE3C-4815-BA3C-D2A9C11581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4935" y="3347086"/>
            <a:ext cx="281144" cy="309958"/>
          </a:xfrm>
          <a:prstGeom prst="rect">
            <a:avLst/>
          </a:prstGeom>
          <a:solidFill>
            <a:schemeClr val="accent2"/>
          </a:solidFill>
          <a:ln w="25560" cap="sq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400" dirty="0">
                <a:solidFill>
                  <a:srgbClr val="FFFFFF"/>
                </a:solidFill>
                <a:latin typeface="Arial" panose="020B0604020202020204" pitchFamily="34" charset="0"/>
              </a:rPr>
              <a:t>4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A545780-2EEC-A87E-2F17-B343498AE6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5139" y="2899723"/>
            <a:ext cx="4271328" cy="2239534"/>
          </a:xfrm>
          <a:prstGeom prst="rect">
            <a:avLst/>
          </a:prstGeom>
          <a:ln>
            <a:solidFill>
              <a:schemeClr val="accent5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3786BDA-37B2-DC02-F72B-4EE8028911E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15972" y="1386315"/>
            <a:ext cx="3708972" cy="1725103"/>
          </a:xfrm>
          <a:prstGeom prst="rect">
            <a:avLst/>
          </a:prstGeom>
          <a:ln>
            <a:solidFill>
              <a:schemeClr val="accent5"/>
            </a:solidFill>
          </a:ln>
        </p:spPr>
      </p:pic>
    </p:spTree>
    <p:extLst>
      <p:ext uri="{BB962C8B-B14F-4D97-AF65-F5344CB8AC3E}">
        <p14:creationId xmlns:p14="http://schemas.microsoft.com/office/powerpoint/2010/main" val="2739428455"/>
      </p:ext>
    </p:extLst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03225" y="752377"/>
            <a:ext cx="10515600" cy="1325563"/>
          </a:xfrm>
        </p:spPr>
        <p:txBody>
          <a:bodyPr/>
          <a:lstStyle/>
          <a:p>
            <a:pPr eaLnBrk="1" hangingPunct="1"/>
            <a:r>
              <a:rPr lang="en-US" dirty="0"/>
              <a:t> </a:t>
            </a:r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-1981200" y="143659"/>
            <a:ext cx="83534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dirty="0">
                <a:solidFill>
                  <a:srgbClr val="00B0F0"/>
                </a:solidFill>
                <a:latin typeface="Calibri" pitchFamily="34" charset="0"/>
              </a:rPr>
              <a:t>How do I access reports?</a:t>
            </a:r>
          </a:p>
        </p:txBody>
      </p:sp>
      <p:sp>
        <p:nvSpPr>
          <p:cNvPr id="14" name="Text Box 1"/>
          <p:cNvSpPr txBox="1">
            <a:spLocks noChangeArrowheads="1"/>
          </p:cNvSpPr>
          <p:nvPr/>
        </p:nvSpPr>
        <p:spPr bwMode="auto">
          <a:xfrm>
            <a:off x="332722" y="784087"/>
            <a:ext cx="7592078" cy="309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ts val="875"/>
              </a:spcBef>
              <a:buClrTx/>
              <a:buFontTx/>
              <a:buNone/>
            </a:pP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Along the left-hand menu navigation, click </a:t>
            </a:r>
            <a:r>
              <a:rPr lang="en-US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Reports &amp; Analytics</a:t>
            </a: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to reveal the report options we have.</a:t>
            </a:r>
          </a:p>
        </p:txBody>
      </p:sp>
      <p:sp>
        <p:nvSpPr>
          <p:cNvPr id="27" name="Text Box 4"/>
          <p:cNvSpPr txBox="1">
            <a:spLocks noChangeArrowheads="1"/>
          </p:cNvSpPr>
          <p:nvPr/>
        </p:nvSpPr>
        <p:spPr bwMode="auto">
          <a:xfrm>
            <a:off x="403225" y="1415158"/>
            <a:ext cx="8407400" cy="427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ts val="875"/>
              </a:spcBef>
              <a:buClrTx/>
              <a:buFontTx/>
              <a:buNone/>
            </a:pPr>
            <a:r>
              <a:rPr lang="en-US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Available reports include:</a:t>
            </a:r>
          </a:p>
          <a:p>
            <a:pPr eaLnBrk="1" hangingPunct="1">
              <a:spcBef>
                <a:spcPts val="875"/>
              </a:spcBef>
              <a:buClrTx/>
              <a:buFontTx/>
              <a:buNone/>
            </a:pPr>
            <a:r>
              <a:rPr lang="en-US" altLang="en-US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edirectory</a:t>
            </a:r>
            <a:r>
              <a:rPr lang="en-US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Reports 2.0</a:t>
            </a: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- a collection of printable member reports in PDF and MS Word format</a:t>
            </a:r>
          </a:p>
          <a:p>
            <a:pPr eaLnBrk="1" hangingPunct="1">
              <a:spcBef>
                <a:spcPts val="875"/>
              </a:spcBef>
              <a:buClrTx/>
              <a:buFontTx/>
              <a:buNone/>
            </a:pPr>
            <a:r>
              <a:rPr lang="en-US" altLang="en-US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edirectory</a:t>
            </a:r>
            <a:r>
              <a:rPr lang="en-US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Builder 2.0</a:t>
            </a: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- create your own printable member reports</a:t>
            </a:r>
          </a:p>
          <a:p>
            <a:pPr eaLnBrk="1" hangingPunct="1">
              <a:spcBef>
                <a:spcPts val="875"/>
              </a:spcBef>
              <a:buClrTx/>
              <a:buFontTx/>
              <a:buNone/>
            </a:pPr>
            <a:r>
              <a:rPr lang="en-US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Club Dashboard</a:t>
            </a: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- various membership reports that automatically update monthly</a:t>
            </a:r>
          </a:p>
          <a:p>
            <a:pPr eaLnBrk="1" hangingPunct="1">
              <a:spcBef>
                <a:spcPts val="875"/>
              </a:spcBef>
              <a:buClrTx/>
              <a:buFontTx/>
              <a:buNone/>
            </a:pPr>
            <a:r>
              <a:rPr lang="en-US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Years of Service</a:t>
            </a: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- how many years of service each member has contributed to Rotary</a:t>
            </a:r>
          </a:p>
          <a:p>
            <a:pPr eaLnBrk="1" hangingPunct="1">
              <a:spcBef>
                <a:spcPts val="875"/>
              </a:spcBef>
              <a:buClrTx/>
              <a:buFontTx/>
              <a:buNone/>
            </a:pPr>
            <a:r>
              <a:rPr lang="en-US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Age Distribution</a:t>
            </a: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- age demographic breakdown of your club</a:t>
            </a:r>
          </a:p>
          <a:p>
            <a:pPr>
              <a:spcBef>
                <a:spcPts val="875"/>
              </a:spcBef>
              <a:buClrTx/>
            </a:pPr>
            <a:r>
              <a:rPr lang="en-US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Gender Distribution</a:t>
            </a: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- gender demographic breakdown of your club</a:t>
            </a:r>
          </a:p>
          <a:p>
            <a:pPr>
              <a:spcBef>
                <a:spcPts val="875"/>
              </a:spcBef>
              <a:buClrTx/>
            </a:pPr>
            <a:r>
              <a:rPr lang="en-US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Rule of 85</a:t>
            </a: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- members in your club who qualify as </a:t>
            </a:r>
            <a:r>
              <a:rPr lang="en-US" altLang="en-US" sz="1400" i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Rule of 85</a:t>
            </a: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, sometimes called </a:t>
            </a:r>
            <a:r>
              <a:rPr lang="en-US" altLang="en-US" sz="1400" i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Senior Active</a:t>
            </a:r>
          </a:p>
          <a:p>
            <a:pPr>
              <a:spcBef>
                <a:spcPts val="875"/>
              </a:spcBef>
              <a:buClrTx/>
            </a:pPr>
            <a:r>
              <a:rPr lang="en-US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Birthdays &amp; Anniversaries</a:t>
            </a: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- member and spouse birthdays and anniversaries</a:t>
            </a:r>
          </a:p>
          <a:p>
            <a:pPr>
              <a:spcBef>
                <a:spcPts val="875"/>
              </a:spcBef>
              <a:buClrTx/>
            </a:pPr>
            <a:r>
              <a:rPr lang="en-US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Login Activity</a:t>
            </a: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- which members have logged into the website Member Area, and when</a:t>
            </a:r>
          </a:p>
          <a:p>
            <a:pPr>
              <a:spcBef>
                <a:spcPts val="875"/>
              </a:spcBef>
              <a:buClrTx/>
            </a:pPr>
            <a:r>
              <a:rPr lang="en-US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Download Member Data</a:t>
            </a: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- create custom MS Excel files using all member data that we store</a:t>
            </a:r>
          </a:p>
          <a:p>
            <a:pPr>
              <a:spcBef>
                <a:spcPts val="875"/>
              </a:spcBef>
              <a:buClrTx/>
            </a:pPr>
            <a:r>
              <a:rPr lang="en-US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Member Activity</a:t>
            </a: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- a breakdown of member’s activities and participation in the club</a:t>
            </a:r>
          </a:p>
          <a:p>
            <a:pPr>
              <a:spcBef>
                <a:spcPts val="875"/>
              </a:spcBef>
              <a:buClrTx/>
            </a:pPr>
            <a:r>
              <a:rPr lang="en-US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Club Activity</a:t>
            </a: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- Overall member participation, including events and club activities at a glance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BB54333-99DB-6FF0-7330-8E68427688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7200" y="609600"/>
            <a:ext cx="1943471" cy="5241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693275"/>
      </p:ext>
    </p:extLst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2347</TotalTime>
  <Words>831</Words>
  <Application>Microsoft Office PowerPoint</Application>
  <PresentationFormat>Widescreen</PresentationFormat>
  <Paragraphs>96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Eras Demi ITC</vt:lpstr>
      <vt:lpstr>Georgia</vt:lpstr>
      <vt:lpstr>Times New Roman</vt:lpstr>
      <vt:lpstr>Office Theme</vt:lpstr>
      <vt:lpstr>PowerPoint Presentation</vt:lpstr>
      <vt:lpstr> </vt:lpstr>
      <vt:lpstr> </vt:lpstr>
      <vt:lpstr> </vt:lpstr>
      <vt:lpstr> </vt:lpstr>
      <vt:lpstr>PowerPoint Presentation</vt:lpstr>
      <vt:lpstr>PowerPoint Presentation</vt:lpstr>
      <vt:lpstr> </vt:lpstr>
      <vt:lpstr> 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Michael Maczynski</cp:lastModifiedBy>
  <cp:revision>327</cp:revision>
  <dcterms:created xsi:type="dcterms:W3CDTF">2010-04-30T17:06:22Z</dcterms:created>
  <dcterms:modified xsi:type="dcterms:W3CDTF">2025-08-21T17:57:50Z</dcterms:modified>
</cp:coreProperties>
</file>