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379" r:id="rId4"/>
    <p:sldId id="380" r:id="rId5"/>
    <p:sldId id="381" r:id="rId6"/>
    <p:sldId id="383" r:id="rId7"/>
    <p:sldId id="387" r:id="rId8"/>
    <p:sldId id="385" r:id="rId9"/>
    <p:sldId id="382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6A6"/>
    <a:srgbClr val="C0C0C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09" autoAdjust="0"/>
  </p:normalViewPr>
  <p:slideViewPr>
    <p:cSldViewPr>
      <p:cViewPr varScale="1">
        <p:scale>
          <a:sx n="103" d="100"/>
          <a:sy n="103" d="100"/>
        </p:scale>
        <p:origin x="13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29659-F5F4-48EB-9B0A-8DE6A52C911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063A-1D1F-47C6-AC25-4B668D20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3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2F6D9F-C2BF-4FB8-AD7B-5165FA8A2CBF}" type="datetimeFigureOut">
              <a:rPr lang="en-US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F77FC7-8B2D-405C-ABA3-63C9D9665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77FC7-8B2D-405C-ABA3-63C9D9665B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4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8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7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3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0FC4-3462-72C1-5061-A6E2CCA7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7BA043A-A46D-7837-B3C0-C71EE3822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D3CF963-712A-F9EA-24B8-8BD10A6FF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BD4402E-5264-4A8A-4BC7-B13EDFD37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>
            <a:extLst>
              <a:ext uri="{FF2B5EF4-FFF2-40B4-BE49-F238E27FC236}">
                <a16:creationId xmlns:a16="http://schemas.microsoft.com/office/drawing/2014/main" id="{E11C3D9D-0866-F4D9-4E63-6C266E00EB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FD1F4-8E17-4376-9C37-A75E974FAC2F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CF5-D4B8-4858-8644-96B040E455CA}" type="datetimeFigureOut">
              <a:rPr lang="en-CA" smtClean="0"/>
              <a:t>2025-08-21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47C3-AA22-41EF-9D20-655ED5335B4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15"/>
          <p:cNvSpPr/>
          <p:nvPr userDrawn="1"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C0C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0" y="5943603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150" dirty="0">
                <a:solidFill>
                  <a:schemeClr val="bg1"/>
                </a:solidFill>
                <a:latin typeface="Eras Demi ITC" pitchFamily="34" charset="0"/>
              </a:rPr>
              <a:t>ClubRunner</a:t>
            </a:r>
          </a:p>
        </p:txBody>
      </p:sp>
      <p:sp>
        <p:nvSpPr>
          <p:cNvPr id="10" name="TextBox 10"/>
          <p:cNvSpPr txBox="1"/>
          <p:nvPr userDrawn="1"/>
        </p:nvSpPr>
        <p:spPr>
          <a:xfrm>
            <a:off x="6807200" y="6019803"/>
            <a:ext cx="5080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100" dirty="0">
                <a:solidFill>
                  <a:schemeClr val="bg1"/>
                </a:solidFill>
                <a:latin typeface="Eras Demi ITC" pitchFamily="34" charset="0"/>
              </a:rPr>
              <a:t>Connect. Collaborate. Communicate.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716363"/>
            <a:ext cx="12192000" cy="1120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6400" y="594224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Eras Demi ITC" panose="020B0805030504020804" pitchFamily="34" charset="0"/>
              </a:rPr>
              <a:t>ClubRunner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520335" y="606736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+mj-lt"/>
              </a:rPr>
              <a:t>1-877-469-2582</a:t>
            </a:r>
          </a:p>
        </p:txBody>
      </p:sp>
    </p:spTree>
    <p:extLst>
      <p:ext uri="{BB962C8B-B14F-4D97-AF65-F5344CB8AC3E}">
        <p14:creationId xmlns:p14="http://schemas.microsoft.com/office/powerpoint/2010/main" val="316550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C29EF-42E7-4728-8C1D-231A55257703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EB162-B39E-4148-B829-841262D24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7B176-64D0-4069-972C-C61CCAB8E670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EB13A-8DB0-4BEF-88EB-F6C7F28F4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CF5-D4B8-4858-8644-96B040E455CA}" type="datetimeFigureOut">
              <a:rPr lang="en-CA" smtClean="0"/>
              <a:t>2025-08-21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E76C2-9EEF-4907-AC6A-A19C7E1BE1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76945"/>
            <a:ext cx="12192000" cy="60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8451" y="628734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Eras Demi ITC" panose="020B0805030504020804" pitchFamily="34" charset="0"/>
              </a:rPr>
              <a:t>ClubRunner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91600" y="6381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+mj-lt"/>
              </a:rPr>
              <a:t>1-877-469-2582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53800" y="644698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[ </a:t>
            </a:r>
            <a:fld id="{C61FE371-9B74-45FC-892D-979F67D09717}" type="slidenum">
              <a:rPr lang="en-US" sz="1200" smtClean="0">
                <a:solidFill>
                  <a:schemeClr val="bg1">
                    <a:lumMod val="8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04210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284DB-07C1-45A8-83BC-38030B6DB327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EB138-A38F-477F-B221-78C33C9E9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14B-8D16-451B-B923-34828FD30A5B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D978E-31C7-42E1-A671-E119A2A04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5892-8160-4F99-BD7F-5F117D3948E1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AD32-FBBE-456A-A1BC-7350F702B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F3BD0-9439-4EE6-843C-30BF40E4E08B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FEF00-FEDE-43E2-A0CF-554DB2127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26041-0697-4288-84EB-05659291A29C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2A90-2BA9-41A9-BFA3-2EB61D8E9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69E0C-02A6-4680-A033-2A380A7F8814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B4E2D-2654-4C11-AFDC-D1E516F20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26F26-2D7C-4085-89ED-234CECE70B84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4A7E1-4EEA-4F12-9098-6F54E800A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4A1611-4133-4AB4-8E54-BC37C93460D0}" type="datetimeFigureOut">
              <a:rPr lang="en-US" smtClean="0"/>
              <a:pPr>
                <a:defRPr/>
              </a:pPr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86810-8EF3-4178-9764-4D8CD1238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runnersuppor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runnersupport.com/kb/articles/how-do-i-login-to-clubrunne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clubrunnersupport.com/article/996-how-do-i-log-in-to-clubrunn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clubrunnersupport.com/kb/articles/how-can-i-update-my-profi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runnersupport.com/kb/articles/how-can-i-send-an-email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runnersupport.com/kb/articles/how-do-i-add-a-member-cont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runnersupport.com/kb/articles/how-do-i-find-and-view-memb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clubrunnersupport.com/article/69-how-do-i-terminate-or-delete-an-active-member" TargetMode="External"/><Relationship Id="rId4" Type="http://schemas.openxmlformats.org/officeDocument/2006/relationships/hyperlink" Target="https://www.clubrunnersupport.com/kb/articles/how-do-i-terminate-a-memb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112"/>
            <a:ext cx="12191999" cy="20574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95600" y="2185856"/>
            <a:ext cx="6339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b="1" dirty="0">
                <a:solidFill>
                  <a:srgbClr val="5F5F5F"/>
                </a:solidFill>
                <a:latin typeface="Calibri" pitchFamily="34" charset="0"/>
              </a:rPr>
              <a:t>Learn to use some of the fundamental sections of ClubRunner</a:t>
            </a:r>
            <a:endParaRPr lang="en-CA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2400300" y="533403"/>
            <a:ext cx="7391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ClubRunner Essentials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21891" y="514676"/>
            <a:ext cx="8353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00B0F0"/>
                </a:solidFill>
                <a:latin typeface="Calibri" pitchFamily="34" charset="0"/>
              </a:rPr>
              <a:t>Help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72728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5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www.ClubRunnerSupport.com</a:t>
            </a:r>
            <a:r>
              <a:rPr lang="en-CA" sz="2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endParaRPr lang="en-CA" sz="2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CA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support@clubrunner.ca</a:t>
            </a:r>
          </a:p>
          <a:p>
            <a:pPr algn="ctr"/>
            <a:r>
              <a:rPr lang="en-CA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1-877-469-2582</a:t>
            </a:r>
          </a:p>
        </p:txBody>
      </p:sp>
    </p:spTree>
    <p:extLst>
      <p:ext uri="{BB962C8B-B14F-4D97-AF65-F5344CB8AC3E}">
        <p14:creationId xmlns:p14="http://schemas.microsoft.com/office/powerpoint/2010/main" val="21603006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31778"/>
            <a:ext cx="8353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B0F0"/>
                </a:solidFill>
                <a:latin typeface="Calibri" pitchFamily="34" charset="0"/>
              </a:rPr>
              <a:t>What is ClubRunner?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10134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ClubRunner is a cloud-based software service that manages organization and membership information, as well as facilitates easier communication between the various levels of an organization.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ClubRunner: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a private software company that has been serving thousands of service clubs worldwide for over 20 years.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a collaborative, web-based tool designed to allow members to collectively share and maintain their data.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Can handle small clubs with just a few members, all the way up to multi-level organizations with thousands of members.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1487" y="97321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log in?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665848"/>
            <a:ext cx="98298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At the top right-hand corner of clubrunner.ca, click the ‘Log In’ button: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373380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If you don’t know your login credentials, click “Forgot Username?” or “Forgot Password?” and follow the steps to reset them.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19800" y="2368550"/>
            <a:ext cx="37338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Follow the on-screen steps and you will be directed to the Members Area of your club.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04812" y="694687"/>
            <a:ext cx="279400" cy="306388"/>
          </a:xfrm>
          <a:prstGeom prst="rect">
            <a:avLst/>
          </a:prstGeom>
          <a:ln>
            <a:noFill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4812" y="2426013"/>
            <a:ext cx="279400" cy="306387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32449" y="2433950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85949" y="6460717"/>
            <a:ext cx="7772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login?</a:t>
            </a:r>
            <a:endParaRPr lang="en-US" altLang="en-US" sz="1400" dirty="0">
              <a:solidFill>
                <a:schemeClr val="bg1"/>
              </a:solidFill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95CA3-0ADC-DB40-E8F9-0E16DCB3E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56" y="1175496"/>
            <a:ext cx="10504487" cy="986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C3547A-F0D0-1A0F-5F6E-6FA170D7A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00" y="3104658"/>
            <a:ext cx="2270799" cy="2932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3CDA56-374C-56DD-7BED-2E4BB756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53102"/>
            <a:ext cx="3891580" cy="2915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861581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CCDA3-FF3E-EF2D-4BBE-7AD77E04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419949"/>
            <a:ext cx="4093711" cy="3084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981200" y="195654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edit my profile?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90600" y="1240921"/>
            <a:ext cx="7772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In the top right-hand corner of the Members Area,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your profile icon and then click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Profile.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0483" y="1407985"/>
            <a:ext cx="279400" cy="306387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24905" y="1211145"/>
            <a:ext cx="513786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Inside your profile, below your photo, there are several tabs such as: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Personal | Rotary | Biography | etc. 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Select any of these tabs. These tabs contain all the different sections of your profile you can edit. Click the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Edit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button to edit your information.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773882" y="1411908"/>
            <a:ext cx="279400" cy="306387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10210800" y="3789960"/>
            <a:ext cx="304800" cy="344487"/>
          </a:xfrm>
          <a:prstGeom prst="down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929323" y="6400800"/>
            <a:ext cx="7772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</a:t>
            </a:r>
            <a:r>
              <a:rPr lang="en-US" altLang="en-US" sz="1400" b="1" dirty="0"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access &amp; change my profile information?</a:t>
            </a:r>
            <a:endParaRPr lang="en-US" alt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69FDA-BEC0-58EC-FDD5-992EC4BF1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12735"/>
            <a:ext cx="2791215" cy="2114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36531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241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2362200" y="168394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send email?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31198" y="1574084"/>
            <a:ext cx="407035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Along the left-hand menu click: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Communication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&gt;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Email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then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Compose new message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1439" y="1191714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16340" y="1618999"/>
            <a:ext cx="41243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Step 1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= compose the subject and body of email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Step 2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= add attachment if necessary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219528" y="1236629"/>
            <a:ext cx="279400" cy="306387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40665" y="1587784"/>
            <a:ext cx="412432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Step 3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= select a list of recipients; cc yourself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Step 4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= edit options like sender profiles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Step 5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= send now, or schedule email for later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346209" y="1236628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209799" y="6400800"/>
            <a:ext cx="7772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send email?</a:t>
            </a:r>
            <a:endParaRPr lang="en-US" alt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F363E-3A45-60CA-DECA-1B7236AF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46" y="2562192"/>
            <a:ext cx="3576549" cy="3130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BCAC7-1F38-D8B6-4FA0-7C6A3DB7D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249" y="2562192"/>
            <a:ext cx="3810000" cy="2263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 descr="A screenshot of a email menu&#10;&#10;AI-generated content may be incorrect.">
            <a:extLst>
              <a:ext uri="{FF2B5EF4-FFF2-40B4-BE49-F238E27FC236}">
                <a16:creationId xmlns:a16="http://schemas.microsoft.com/office/drawing/2014/main" id="{96142011-1A63-456C-8429-B6875717C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73" y="2555906"/>
            <a:ext cx="2967452" cy="33913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65164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600200" y="179634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add a new member?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0992" y="1223243"/>
            <a:ext cx="330164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Along the left-hand menu navigation,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Members &amp; Contacts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&gt;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Members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888" y="1285436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91338" y="1297136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24725" y="1223243"/>
            <a:ext cx="32400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the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Add Record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button above the list of member records.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867276" y="1272649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273676" y="1210456"/>
            <a:ext cx="3240087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Follow the prompts to fill in all appropriate information. Fields marked with a </a:t>
            </a:r>
            <a:r>
              <a:rPr lang="en-US" altLang="en-US" sz="1400" b="1" dirty="0">
                <a:solidFill>
                  <a:schemeClr val="accent5"/>
                </a:solidFill>
                <a:cs typeface="Calibri" panose="020F0502020204030204" pitchFamily="34" charset="0"/>
              </a:rPr>
              <a:t>blue asterisk * </a:t>
            </a:r>
            <a:r>
              <a:rPr lang="en-US" altLang="en-US" sz="1400" dirty="0">
                <a:cs typeface="Calibri" panose="020F0502020204030204" pitchFamily="34" charset="0"/>
              </a:rPr>
              <a:t>are required.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867276" y="5042607"/>
            <a:ext cx="39211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i="1" dirty="0">
                <a:cs typeface="Calibri" panose="020F0502020204030204" pitchFamily="34" charset="0"/>
              </a:rPr>
              <a:t>Note that these are the minimum required fields, you can input more information later.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613060" y="6464686"/>
            <a:ext cx="7772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add a new member?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1BD70-B5B1-2C77-FC1C-8319BFA7F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95282"/>
            <a:ext cx="1504321" cy="407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355C9-BCC9-5D83-3AE7-32DD3F601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653" y="1942660"/>
            <a:ext cx="3881892" cy="3067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0A7C6-6408-46D2-8951-3CB8FA2A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76" y="2145670"/>
            <a:ext cx="3187896" cy="25804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52564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F550-5EA2-1A73-C5E3-C350C6008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9C07F1C5-7806-CF2D-B850-35BA88C2A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5400" y="179634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edit an existing member?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5DD98B4-EBD3-01E9-5527-889492AB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92" y="1223243"/>
            <a:ext cx="330164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Along the left-hand menu navigation,</a:t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Members &amp; Contacts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&gt;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Members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70ACB8A-8131-624F-0B8E-8197CDE89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8" y="1285436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47BD653-054C-DA1B-0086-480AF60B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338" y="1297136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9C56A6FB-42E2-F0DC-CE8F-1A16E560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2" y="1223243"/>
            <a:ext cx="32400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on any member’s name.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13A2330E-17EE-2D0C-55B3-61FDD12E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276" y="1272649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08A0B223-DC2C-147D-6433-776EEC94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676" y="1210456"/>
            <a:ext cx="3240087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75"/>
              </a:spcBef>
              <a:buClrTx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This takes you to the member’s profile. Change any information by clicking the 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Edit</a:t>
            </a:r>
            <a:r>
              <a:rPr lang="en-US" altLang="en-US" sz="1400" dirty="0"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buttons.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5D01754-37F5-43D8-7D19-C9C12771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060" y="6464686"/>
            <a:ext cx="7772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add a new member?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02088-C8BB-DA3D-EF2A-522E4ABB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95282"/>
            <a:ext cx="1504321" cy="4072367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FDF68D6-2977-CD29-9926-01F4D405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366" y="5507132"/>
            <a:ext cx="500046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i="1" dirty="0">
                <a:cs typeface="Calibri" panose="020F0502020204030204" pitchFamily="34" charset="0"/>
              </a:rPr>
              <a:t>Note</a:t>
            </a:r>
            <a:r>
              <a:rPr lang="en-US" altLang="en-US" sz="1400" dirty="0">
                <a:cs typeface="Calibri" panose="020F0502020204030204" pitchFamily="34" charset="0"/>
              </a:rPr>
              <a:t>: on the club website only members with access </a:t>
            </a:r>
            <a:br>
              <a:rPr lang="en-US" altLang="en-US" sz="1400" dirty="0">
                <a:cs typeface="Calibri" panose="020F0502020204030204" pitchFamily="34" charset="0"/>
              </a:rPr>
            </a:br>
            <a:r>
              <a:rPr lang="en-US" altLang="en-US" sz="1400" dirty="0">
                <a:cs typeface="Calibri" panose="020F0502020204030204" pitchFamily="34" charset="0"/>
              </a:rPr>
              <a:t>levels of </a:t>
            </a:r>
            <a:r>
              <a:rPr lang="en-US" altLang="en-US" sz="1400" i="1" dirty="0">
                <a:cs typeface="Calibri" panose="020F0502020204030204" pitchFamily="34" charset="0"/>
              </a:rPr>
              <a:t>50, 40 and 30 </a:t>
            </a:r>
            <a:r>
              <a:rPr lang="en-US" altLang="en-US" sz="1400" dirty="0">
                <a:cs typeface="Calibri" panose="020F0502020204030204" pitchFamily="34" charset="0"/>
              </a:rPr>
              <a:t>can edit other member profiles.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6502-E532-E882-CF39-8E9802BB1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73" y="2013432"/>
            <a:ext cx="4315374" cy="30040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129F5-7E64-5CB5-41A0-11D5E1519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269" y="2026583"/>
            <a:ext cx="3411645" cy="25705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57227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241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524000" y="169190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terminate a member?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647" y="1366581"/>
            <a:ext cx="272855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Navigate to a member’s profile.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3225" y="1392107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2358" y="2269271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096000" y="845881"/>
            <a:ext cx="395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On the Change Status screen, click </a:t>
            </a:r>
            <a:br>
              <a:rPr lang="en-US" altLang="en-US" sz="1400" dirty="0">
                <a:cs typeface="Calibri" panose="020F0502020204030204" pitchFamily="34" charset="0"/>
              </a:rPr>
            </a:b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Terminate Membership.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708650" y="917318"/>
            <a:ext cx="279400" cy="30638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62720" y="2202575"/>
            <a:ext cx="371633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Click the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drop-down arrow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in the top right-hand corner of the page, then click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Change Status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7" y="4394803"/>
            <a:ext cx="2416291" cy="1661033"/>
          </a:xfrm>
          <a:prstGeom prst="rect">
            <a:avLst/>
          </a:prstGeom>
          <a:noFill/>
          <a:ln w="936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088357" y="3218922"/>
            <a:ext cx="3794125" cy="107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You must choose a reason for termination to activate the blue</a:t>
            </a:r>
            <a:r>
              <a:rPr lang="en-US" altLang="en-US" sz="1400" dirty="0">
                <a:cs typeface="Calibri" panose="020F050202020403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cs typeface="Calibri" panose="020F0502020204030204" pitchFamily="34" charset="0"/>
              </a:rPr>
              <a:t>Terminate Member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button.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cs typeface="Calibri" panose="020F0502020204030204" pitchFamily="34" charset="0"/>
              </a:rPr>
              <a:t>Except in special cases, always choose </a:t>
            </a:r>
            <a:r>
              <a:rPr lang="en-US" altLang="en-US" sz="1400" i="1" dirty="0">
                <a:cs typeface="Calibri" panose="020F0502020204030204" pitchFamily="34" charset="0"/>
              </a:rPr>
              <a:t>Report this termination to Rotary International</a:t>
            </a:r>
            <a:r>
              <a:rPr lang="en-US" altLang="en-US" sz="14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792647" y="6419315"/>
            <a:ext cx="7772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cs typeface="Calibri" panose="020F0502020204030204" pitchFamily="34" charset="0"/>
              </a:rPr>
              <a:t>Help article:</a:t>
            </a:r>
            <a:r>
              <a:rPr lang="en-US" altLang="en-US" sz="14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terminate or delete an active member?</a:t>
            </a:r>
            <a:endParaRPr lang="en-US" altLang="en-US" sz="1400" dirty="0">
              <a:solidFill>
                <a:schemeClr val="bg1"/>
              </a:solidFill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3DFC6AC-BE3C-4815-BA3C-D2A9C115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35" y="3347086"/>
            <a:ext cx="281144" cy="309958"/>
          </a:xfrm>
          <a:prstGeom prst="rect">
            <a:avLst/>
          </a:prstGeom>
          <a:solidFill>
            <a:schemeClr val="accent2"/>
          </a:solidFill>
          <a:ln w="25560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45780-2EEC-A87E-2F17-B343498AE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39" y="2899723"/>
            <a:ext cx="4271328" cy="223953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86BDA-37B2-DC02-F72B-4EE802891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972" y="1386315"/>
            <a:ext cx="3708972" cy="172510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3942845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75237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981200" y="143659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How do I access reports?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32722" y="784087"/>
            <a:ext cx="759207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Along the left-hand menu navigation, click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Reports &amp; Analytics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to reveal the report options we have.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03225" y="1415158"/>
            <a:ext cx="84074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Available reports include: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edirectory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Reports 2.0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a collection of printable member reports in PDF and MS Word format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edirectory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Builder 2.0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create your own printable member reports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Club Dashboard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various membership reports that automatically update monthly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Years of Service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how many years of service each member has contributed to Rotary</a:t>
            </a: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Age Distribution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age demographic breakdown of your club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Gender Distribution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gender demographic breakdown of your club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Rule of 85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members in your club who qualify as </a:t>
            </a:r>
            <a:r>
              <a:rPr lang="en-US" alt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Rule of 85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, sometimes called </a:t>
            </a:r>
            <a:r>
              <a:rPr lang="en-US" alt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Senior Active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Birthdays &amp; Anniversaries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member and spouse birthdays and anniversaries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Login Activity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which members have logged into the website Member Area, and when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Download Member Data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create custom MS Excel files using all member data that we store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Member Activity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a breakdown of member’s activities and participation in the club</a:t>
            </a:r>
          </a:p>
          <a:p>
            <a:pPr>
              <a:spcBef>
                <a:spcPts val="875"/>
              </a:spcBef>
              <a:buClrTx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Club Activity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- Overall member participation, including events and club activities at a glance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54333-99DB-6FF0-7330-8E684276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09600"/>
            <a:ext cx="1943471" cy="52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32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831</Words>
  <Application>Microsoft Office PowerPoint</Application>
  <PresentationFormat>Widescreen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Eras Demi ITC</vt:lpstr>
      <vt:lpstr>Georgia</vt:lpstr>
      <vt:lpstr>Times New Roman</vt:lpstr>
      <vt:lpstr>Office Theme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Michael Maczynski</cp:lastModifiedBy>
  <cp:revision>327</cp:revision>
  <dcterms:created xsi:type="dcterms:W3CDTF">2010-04-30T17:06:22Z</dcterms:created>
  <dcterms:modified xsi:type="dcterms:W3CDTF">2025-08-21T17:57:50Z</dcterms:modified>
</cp:coreProperties>
</file>