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Gill Sans"/>
      <p:regular r:id="rId33"/>
      <p:bold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GillSans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OpenSans-regular.fntdata"/><Relationship Id="rId12" Type="http://schemas.openxmlformats.org/officeDocument/2006/relationships/slide" Target="slides/slide7.xml"/><Relationship Id="rId34" Type="http://schemas.openxmlformats.org/officeDocument/2006/relationships/font" Target="fonts/GillSans-bold.fntdata"/><Relationship Id="rId15" Type="http://schemas.openxmlformats.org/officeDocument/2006/relationships/slide" Target="slides/slide10.xml"/><Relationship Id="rId37" Type="http://schemas.openxmlformats.org/officeDocument/2006/relationships/font" Target="fonts/OpenSans-italic.fntdata"/><Relationship Id="rId14" Type="http://schemas.openxmlformats.org/officeDocument/2006/relationships/slide" Target="slides/slide9.xml"/><Relationship Id="rId36" Type="http://schemas.openxmlformats.org/officeDocument/2006/relationships/font" Target="fonts/OpenSans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OpenSans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a8cd5949f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a8cd5949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b76b612e4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b76b612e4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09dd934314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09dd934314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66f2f5572_0_28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f66f2f5572_0_28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f66f2f5572_0_28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1bcb7aa30e80e4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h1bcb7aa30e80e4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15a6b509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15a6b509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b76b612e4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b76b612e4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09dd934314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09dd934314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09dd934314_0_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409dd934314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09dd934314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09dd934314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09dd934314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09dd934314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409dd934314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409dd934314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09e5d89c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409e5d89c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h1bcb7aa30e80e4e7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h1bcb7aa30e80e4e7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66f2f557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66f2f557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409dd934314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409dd934314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66f2f557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f66f2f557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66f2f5572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66f2f5572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66f2f557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66f2f557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66f2f5572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66f2f5572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409dd934314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409dd934314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h1bcb7aa30e80e4e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h1bcb7aa30e80e4e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66f2f5572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f66f2f5572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66f2f5572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f66f2f5572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h437ddddad2fa28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h437ddddad2fa28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h437ddddad2fa289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h437ddddad2fa289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3ef3313564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3ef331356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ubRunner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Open Sans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Open Sans"/>
              <a:buNone/>
              <a:defRPr sz="2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Font typeface="Open Sans"/>
              <a:buNone/>
              <a:defRPr sz="3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bg>
      <p:bgPr>
        <a:solidFill>
          <a:srgbClr val="FFFFFF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8B6FC"/>
              </a:buClr>
              <a:buSzPts val="2800"/>
              <a:buFont typeface="Open Sans"/>
              <a:buNone/>
              <a:defRPr>
                <a:solidFill>
                  <a:srgbClr val="38B6F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/>
          <p:nvPr/>
        </p:nvSpPr>
        <p:spPr>
          <a:xfrm>
            <a:off x="0" y="0"/>
            <a:ext cx="9144000" cy="342600"/>
          </a:xfrm>
          <a:prstGeom prst="rect">
            <a:avLst/>
          </a:prstGeom>
          <a:solidFill>
            <a:srgbClr val="38B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pen Sans"/>
              <a:buChar char="●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○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■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○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■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○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■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(Shaded BG)">
  <p:cSld name="CUSTOM_2">
    <p:bg>
      <p:bgPr>
        <a:solidFill>
          <a:srgbClr val="FFFF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0" y="342600"/>
            <a:ext cx="9144000" cy="4800900"/>
          </a:xfrm>
          <a:prstGeom prst="rect">
            <a:avLst/>
          </a:prstGeom>
          <a:solidFill>
            <a:srgbClr val="EEF0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8B6FC"/>
              </a:buClr>
              <a:buSzPts val="2800"/>
              <a:buFont typeface="Open Sans"/>
              <a:buNone/>
              <a:defRPr>
                <a:solidFill>
                  <a:srgbClr val="38B6F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/>
          <p:nvPr/>
        </p:nvSpPr>
        <p:spPr>
          <a:xfrm>
            <a:off x="0" y="0"/>
            <a:ext cx="9144000" cy="342600"/>
          </a:xfrm>
          <a:prstGeom prst="rect">
            <a:avLst/>
          </a:prstGeom>
          <a:solidFill>
            <a:srgbClr val="38B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Open Sans"/>
              <a:buChar char="●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○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■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○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■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○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■"/>
              <a:defRPr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 (Dark BG)">
  <p:cSld name="CUSTOM_2_1">
    <p:bg>
      <p:bgPr>
        <a:solidFill>
          <a:srgbClr val="FFFFFF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/>
        </p:nvSpPr>
        <p:spPr>
          <a:xfrm>
            <a:off x="0" y="342600"/>
            <a:ext cx="9144000" cy="4800900"/>
          </a:xfrm>
          <a:prstGeom prst="rect">
            <a:avLst/>
          </a:prstGeom>
          <a:solidFill>
            <a:srgbClr val="35414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/>
          <p:nvPr/>
        </p:nvSpPr>
        <p:spPr>
          <a:xfrm>
            <a:off x="0" y="0"/>
            <a:ext cx="9144000" cy="342600"/>
          </a:xfrm>
          <a:prstGeom prst="rect">
            <a:avLst/>
          </a:prstGeom>
          <a:solidFill>
            <a:srgbClr val="38B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">
    <p:bg>
      <p:bgPr>
        <a:solidFill>
          <a:srgbClr val="FFFFFF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8B6FC"/>
              </a:buClr>
              <a:buSzPts val="2800"/>
              <a:buFont typeface="Open Sans"/>
              <a:buNone/>
              <a:defRPr>
                <a:solidFill>
                  <a:srgbClr val="38B6F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8"/>
          <p:cNvSpPr/>
          <p:nvPr/>
        </p:nvSpPr>
        <p:spPr>
          <a:xfrm>
            <a:off x="0" y="0"/>
            <a:ext cx="9144000" cy="342600"/>
          </a:xfrm>
          <a:prstGeom prst="rect">
            <a:avLst/>
          </a:prstGeom>
          <a:solidFill>
            <a:srgbClr val="38B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" name="Google Shape;37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39700" y="4633675"/>
            <a:ext cx="395474" cy="395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" name="Google Shape;46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6075" y="4765450"/>
            <a:ext cx="1353449" cy="189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200">
                <a:solidFill>
                  <a:srgbClr val="FFFFFF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○"/>
              <a:defRPr sz="1200">
                <a:solidFill>
                  <a:srgbClr val="FFFFFF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■"/>
              <a:defRPr sz="1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" name="Google Shape;58;p1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and Content" showMasterSp="0">
  <p:cSld name="8_Title and Content">
    <p:bg>
      <p:bgPr>
        <a:noFill/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/>
          <p:nvPr/>
        </p:nvSpPr>
        <p:spPr>
          <a:xfrm>
            <a:off x="0" y="-9525"/>
            <a:ext cx="9144000" cy="5153100"/>
          </a:xfrm>
          <a:prstGeom prst="rect">
            <a:avLst/>
          </a:prstGeom>
          <a:solidFill>
            <a:srgbClr val="35414C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Gill Sans"/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" name="Google Shape;71;p17"/>
          <p:cNvSpPr/>
          <p:nvPr>
            <p:ph idx="2" type="pic"/>
          </p:nvPr>
        </p:nvSpPr>
        <p:spPr>
          <a:xfrm>
            <a:off x="-6951" y="-9525"/>
            <a:ext cx="9150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4456" y="4639182"/>
            <a:ext cx="262042" cy="262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0" y="-7979"/>
            <a:ext cx="9144000" cy="273900"/>
          </a:xfrm>
          <a:prstGeom prst="rect">
            <a:avLst/>
          </a:prstGeom>
          <a:solidFill>
            <a:srgbClr val="00A3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rgbClr val="38B6F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●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○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Char char="■"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Relationship Id="rId4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Relationship Id="rId4" Type="http://schemas.openxmlformats.org/officeDocument/2006/relationships/image" Target="../media/image46.png"/><Relationship Id="rId5" Type="http://schemas.openxmlformats.org/officeDocument/2006/relationships/image" Target="../media/image34.png"/><Relationship Id="rId6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1.png"/><Relationship Id="rId4" Type="http://schemas.openxmlformats.org/officeDocument/2006/relationships/image" Target="../media/image49.png"/><Relationship Id="rId5" Type="http://schemas.openxmlformats.org/officeDocument/2006/relationships/image" Target="../media/image20.png"/><Relationship Id="rId6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Relationship Id="rId5" Type="http://schemas.openxmlformats.org/officeDocument/2006/relationships/image" Target="../media/image32.png"/><Relationship Id="rId6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2.png"/><Relationship Id="rId4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Relationship Id="rId5" Type="http://schemas.openxmlformats.org/officeDocument/2006/relationships/image" Target="../media/image47.png"/><Relationship Id="rId6" Type="http://schemas.openxmlformats.org/officeDocument/2006/relationships/image" Target="../media/image40.png"/><Relationship Id="rId7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png"/><Relationship Id="rId4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png"/><Relationship Id="rId4" Type="http://schemas.openxmlformats.org/officeDocument/2006/relationships/hyperlink" Target="http://www.clubrunn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mailto:support@clubrunner.com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Relationship Id="rId4" Type="http://schemas.openxmlformats.org/officeDocument/2006/relationships/image" Target="../media/image45.png"/><Relationship Id="rId5" Type="http://schemas.openxmlformats.org/officeDocument/2006/relationships/image" Target="../media/image43.png"/><Relationship Id="rId6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B6FC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/>
          <p:nvPr/>
        </p:nvSpPr>
        <p:spPr>
          <a:xfrm>
            <a:off x="0" y="0"/>
            <a:ext cx="8743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3" name="Google Shape;8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6200" y="0"/>
            <a:ext cx="50978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9"/>
          <p:cNvSpPr txBox="1"/>
          <p:nvPr/>
        </p:nvSpPr>
        <p:spPr>
          <a:xfrm>
            <a:off x="676025" y="1934350"/>
            <a:ext cx="32772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B6F6"/>
              </a:buClr>
              <a:buSzPts val="1800"/>
              <a:buFont typeface="Arial"/>
              <a:buNone/>
            </a:pPr>
            <a:r>
              <a:rPr lang="en" sz="3100">
                <a:solidFill>
                  <a:srgbClr val="29B6F6"/>
                </a:solidFill>
                <a:latin typeface="Open Sans"/>
                <a:ea typeface="Open Sans"/>
                <a:cs typeface="Open Sans"/>
                <a:sym typeface="Open Sans"/>
              </a:rPr>
              <a:t>District Nova Release</a:t>
            </a:r>
            <a:endParaRPr sz="3100">
              <a:solidFill>
                <a:srgbClr val="29B6F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B6F6"/>
              </a:buClr>
              <a:buSzPts val="1800"/>
              <a:buFont typeface="Arial"/>
              <a:buNone/>
            </a:pPr>
            <a:r>
              <a:rPr lang="en" sz="1200">
                <a:solidFill>
                  <a:srgbClr val="29B6F6"/>
                </a:solidFill>
                <a:latin typeface="Open Sans"/>
                <a:ea typeface="Open Sans"/>
                <a:cs typeface="Open Sans"/>
                <a:sym typeface="Open Sans"/>
              </a:rPr>
              <a:t>Oct 20 2026</a:t>
            </a:r>
            <a:endParaRPr sz="1200">
              <a:solidFill>
                <a:srgbClr val="29B6F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9B6F6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9B6F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5" name="Google Shape;8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98" y="728325"/>
            <a:ext cx="2929424" cy="4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025" y="3513925"/>
            <a:ext cx="2329550" cy="87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2242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Nova Overview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What’s New for Districts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9B6F6"/>
              </a:buClr>
              <a:buSzPts val="1600"/>
              <a:buChar char="●"/>
            </a:pPr>
            <a:r>
              <a:rPr b="1" lang="en" sz="1600">
                <a:solidFill>
                  <a:srgbClr val="29B6F6"/>
                </a:solidFill>
              </a:rPr>
              <a:t>LIVE DEMO</a:t>
            </a:r>
            <a:endParaRPr b="1" sz="1600">
              <a:solidFill>
                <a:srgbClr val="29B6F6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to Switch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Q&amp;A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93" name="Google Shape;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1595" y="1009236"/>
            <a:ext cx="2609850" cy="305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</a:rPr>
              <a:t>Why we built Nova</a:t>
            </a:r>
            <a:endParaRPr sz="3200"/>
          </a:p>
        </p:txBody>
      </p:sp>
      <p:sp>
        <p:nvSpPr>
          <p:cNvPr id="100" name="Google Shape;100;p21"/>
          <p:cNvSpPr/>
          <p:nvPr/>
        </p:nvSpPr>
        <p:spPr>
          <a:xfrm rot="5400000">
            <a:off x="1235476" y="1527951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029BE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21"/>
          <p:cNvSpPr/>
          <p:nvPr/>
        </p:nvSpPr>
        <p:spPr>
          <a:xfrm rot="5400000">
            <a:off x="2887427" y="1527952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9B4A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21"/>
          <p:cNvSpPr/>
          <p:nvPr/>
        </p:nvSpPr>
        <p:spPr>
          <a:xfrm rot="5400000">
            <a:off x="4539376" y="1527952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029BE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21"/>
          <p:cNvSpPr/>
          <p:nvPr/>
        </p:nvSpPr>
        <p:spPr>
          <a:xfrm rot="5400000">
            <a:off x="6191324" y="1527953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9B4A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21"/>
          <p:cNvSpPr/>
          <p:nvPr/>
        </p:nvSpPr>
        <p:spPr>
          <a:xfrm rot="5400000">
            <a:off x="2057777" y="3045725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029BE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21"/>
          <p:cNvSpPr/>
          <p:nvPr/>
        </p:nvSpPr>
        <p:spPr>
          <a:xfrm rot="5400000">
            <a:off x="3709728" y="3045726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19B4A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" name="Google Shape;106;p21"/>
          <p:cNvSpPr/>
          <p:nvPr/>
        </p:nvSpPr>
        <p:spPr>
          <a:xfrm rot="5400000">
            <a:off x="5361678" y="3045727"/>
            <a:ext cx="1717200" cy="1480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029BE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21"/>
          <p:cNvSpPr txBox="1"/>
          <p:nvPr/>
        </p:nvSpPr>
        <p:spPr>
          <a:xfrm>
            <a:off x="1353824" y="1875749"/>
            <a:ext cx="14805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Modern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powerful infrastructure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21"/>
          <p:cNvSpPr txBox="1"/>
          <p:nvPr/>
        </p:nvSpPr>
        <p:spPr>
          <a:xfrm>
            <a:off x="3005775" y="1875749"/>
            <a:ext cx="14805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Simplified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navigation and </a:t>
            </a: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easier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 use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p21"/>
          <p:cNvSpPr txBox="1"/>
          <p:nvPr/>
        </p:nvSpPr>
        <p:spPr>
          <a:xfrm>
            <a:off x="4657725" y="1882574"/>
            <a:ext cx="14805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Unify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consolidate data and modules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21"/>
          <p:cNvSpPr txBox="1"/>
          <p:nvPr/>
        </p:nvSpPr>
        <p:spPr>
          <a:xfrm>
            <a:off x="6309674" y="1913537"/>
            <a:ext cx="14805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Better </a:t>
            </a: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member engagement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and tracking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21"/>
          <p:cNvSpPr txBox="1"/>
          <p:nvPr/>
        </p:nvSpPr>
        <p:spPr>
          <a:xfrm>
            <a:off x="2176124" y="3381914"/>
            <a:ext cx="14805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New </a:t>
            </a: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mobile app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upgraded technology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3828074" y="3381914"/>
            <a:ext cx="1480500" cy="8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Better </a:t>
            </a: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performance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security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5480025" y="3562300"/>
            <a:ext cx="14805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Flexibility </a:t>
            </a:r>
            <a:r>
              <a:rPr baseline="30000" lang="en" sz="2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configurability</a:t>
            </a:r>
            <a:endParaRPr baseline="30000" i="0" sz="2200" u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/>
          <p:nvPr/>
        </p:nvSpPr>
        <p:spPr>
          <a:xfrm>
            <a:off x="311700" y="972599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56565"/>
              </a:buClr>
              <a:buSzPts val="1300"/>
              <a:buFont typeface="Open Sans"/>
              <a:buNone/>
            </a:pPr>
            <a:r>
              <a:rPr b="0" i="0" lang="en" sz="1300" u="none" cap="none" strike="noStrike">
                <a:solidFill>
                  <a:srgbClr val="656565"/>
                </a:solidFill>
                <a:latin typeface="Open Sans"/>
                <a:ea typeface="Open Sans"/>
                <a:cs typeface="Open Sans"/>
                <a:sym typeface="Open Sans"/>
              </a:rPr>
              <a:t>A </a:t>
            </a:r>
            <a:r>
              <a:rPr lang="en" sz="1300">
                <a:solidFill>
                  <a:srgbClr val="656565"/>
                </a:solidFill>
                <a:latin typeface="Open Sans"/>
                <a:ea typeface="Open Sans"/>
                <a:cs typeface="Open Sans"/>
                <a:sym typeface="Open Sans"/>
              </a:rPr>
              <a:t>robust</a:t>
            </a:r>
            <a:r>
              <a:rPr b="0" i="0" lang="en" sz="1300" u="none" cap="none" strike="noStrike">
                <a:solidFill>
                  <a:srgbClr val="656565"/>
                </a:solidFill>
                <a:latin typeface="Open Sans"/>
                <a:ea typeface="Open Sans"/>
                <a:cs typeface="Open Sans"/>
                <a:sym typeface="Open Sans"/>
              </a:rPr>
              <a:t> platform that will </a:t>
            </a:r>
            <a:r>
              <a:rPr lang="en" sz="1300">
                <a:solidFill>
                  <a:srgbClr val="656565"/>
                </a:solidFill>
                <a:latin typeface="Open Sans"/>
                <a:ea typeface="Open Sans"/>
                <a:cs typeface="Open Sans"/>
                <a:sym typeface="Open Sans"/>
              </a:rPr>
              <a:t>keep getting even better; </a:t>
            </a:r>
            <a:r>
              <a:rPr b="0" i="0" lang="en" sz="1300" u="none" cap="none" strike="noStrike">
                <a:solidFill>
                  <a:srgbClr val="656565"/>
                </a:solidFill>
                <a:latin typeface="Open Sans"/>
                <a:ea typeface="Open Sans"/>
                <a:cs typeface="Open Sans"/>
                <a:sym typeface="Open Sans"/>
              </a:rPr>
              <a:t>this is just the beginning.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2"/>
          <p:cNvSpPr/>
          <p:nvPr/>
        </p:nvSpPr>
        <p:spPr>
          <a:xfrm>
            <a:off x="494881" y="1402122"/>
            <a:ext cx="4023300" cy="1079100"/>
          </a:xfrm>
          <a:prstGeom prst="rect">
            <a:avLst/>
          </a:prstGeom>
          <a:solidFill>
            <a:srgbClr val="F2F7F9"/>
          </a:solidFill>
          <a:ln cap="flat" cmpd="sng" w="12700">
            <a:solidFill>
              <a:srgbClr val="E0EE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/>
          <p:nvPr/>
        </p:nvSpPr>
        <p:spPr>
          <a:xfrm>
            <a:off x="494881" y="1402122"/>
            <a:ext cx="73200" cy="1079100"/>
          </a:xfrm>
          <a:prstGeom prst="rect">
            <a:avLst/>
          </a:prstGeom>
          <a:solidFill>
            <a:srgbClr val="00B0F0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2"/>
          <p:cNvSpPr/>
          <p:nvPr/>
        </p:nvSpPr>
        <p:spPr>
          <a:xfrm>
            <a:off x="677761" y="1658154"/>
            <a:ext cx="457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👤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1244689" y="1493562"/>
            <a:ext cx="3154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200"/>
              <a:buFont typeface="Open Sans"/>
              <a:buNone/>
            </a:pPr>
            <a:r>
              <a:rPr b="1" i="0" lang="en" sz="1500" u="none" cap="none" strike="noStrike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360° Member Profiles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2"/>
          <p:cNvSpPr/>
          <p:nvPr/>
        </p:nvSpPr>
        <p:spPr>
          <a:xfrm>
            <a:off x="1244689" y="1859322"/>
            <a:ext cx="3154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1000"/>
              <a:buFont typeface="Open Sans"/>
              <a:buNone/>
            </a:pPr>
            <a:r>
              <a:rPr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Members, contacts, and prospects unified</a:t>
            </a:r>
            <a:r>
              <a:rPr lang="en" sz="1000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. S</a:t>
            </a:r>
            <a:r>
              <a:rPr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ee all activity, notes, and documents in one view.</a:t>
            </a:r>
            <a:endParaRPr i="0" sz="10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22"/>
          <p:cNvSpPr/>
          <p:nvPr/>
        </p:nvSpPr>
        <p:spPr>
          <a:xfrm>
            <a:off x="4838281" y="1402122"/>
            <a:ext cx="4023300" cy="1079100"/>
          </a:xfrm>
          <a:prstGeom prst="rect">
            <a:avLst/>
          </a:prstGeom>
          <a:solidFill>
            <a:srgbClr val="F2F7F9"/>
          </a:solidFill>
          <a:ln cap="flat" cmpd="sng" w="12700">
            <a:solidFill>
              <a:srgbClr val="E0EE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"/>
          <p:cNvSpPr/>
          <p:nvPr/>
        </p:nvSpPr>
        <p:spPr>
          <a:xfrm>
            <a:off x="4838281" y="1402122"/>
            <a:ext cx="73200" cy="1079100"/>
          </a:xfrm>
          <a:prstGeom prst="rect">
            <a:avLst/>
          </a:prstGeom>
          <a:solidFill>
            <a:srgbClr val="19B4A9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2"/>
          <p:cNvSpPr/>
          <p:nvPr/>
        </p:nvSpPr>
        <p:spPr>
          <a:xfrm>
            <a:off x="5021161" y="1658154"/>
            <a:ext cx="457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📊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2"/>
          <p:cNvSpPr/>
          <p:nvPr/>
        </p:nvSpPr>
        <p:spPr>
          <a:xfrm>
            <a:off x="5588089" y="1493562"/>
            <a:ext cx="3154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B4A9"/>
              </a:buClr>
              <a:buSzPts val="1200"/>
              <a:buFont typeface="Open Sans"/>
              <a:buNone/>
            </a:pPr>
            <a:r>
              <a:rPr b="1" i="0" lang="en" sz="1500" u="none" cap="none" strike="noStrike">
                <a:solidFill>
                  <a:srgbClr val="19B4A9"/>
                </a:solidFill>
                <a:latin typeface="Open Sans"/>
                <a:ea typeface="Open Sans"/>
                <a:cs typeface="Open Sans"/>
                <a:sym typeface="Open Sans"/>
              </a:rPr>
              <a:t>Visual Dashboards &amp; Reporting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2"/>
          <p:cNvSpPr/>
          <p:nvPr/>
        </p:nvSpPr>
        <p:spPr>
          <a:xfrm>
            <a:off x="5588089" y="1859322"/>
            <a:ext cx="3154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1000"/>
              <a:buFont typeface="Open Sans"/>
              <a:buNone/>
            </a:pP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Real-time insights that help club leaders make better decisions, faster.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494881" y="2636562"/>
            <a:ext cx="4023300" cy="1079100"/>
          </a:xfrm>
          <a:prstGeom prst="rect">
            <a:avLst/>
          </a:prstGeom>
          <a:solidFill>
            <a:srgbClr val="F2F7F9"/>
          </a:solidFill>
          <a:ln cap="flat" cmpd="sng" w="12700">
            <a:solidFill>
              <a:srgbClr val="E0EE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2"/>
          <p:cNvSpPr/>
          <p:nvPr/>
        </p:nvSpPr>
        <p:spPr>
          <a:xfrm>
            <a:off x="494881" y="2636562"/>
            <a:ext cx="73200" cy="1079100"/>
          </a:xfrm>
          <a:prstGeom prst="rect">
            <a:avLst/>
          </a:prstGeom>
          <a:solidFill>
            <a:srgbClr val="029BE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2"/>
          <p:cNvSpPr/>
          <p:nvPr/>
        </p:nvSpPr>
        <p:spPr>
          <a:xfrm>
            <a:off x="677761" y="2892594"/>
            <a:ext cx="457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💳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1244689" y="2728002"/>
            <a:ext cx="3154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9BE5"/>
              </a:buClr>
              <a:buSzPts val="1200"/>
              <a:buFont typeface="Open Sans"/>
              <a:buNone/>
            </a:pPr>
            <a:r>
              <a:rPr b="1" i="0" lang="en" sz="1500" u="none" cap="none" strike="noStrike">
                <a:solidFill>
                  <a:srgbClr val="029BE5"/>
                </a:solidFill>
                <a:latin typeface="Open Sans"/>
                <a:ea typeface="Open Sans"/>
                <a:cs typeface="Open Sans"/>
                <a:sym typeface="Open Sans"/>
              </a:rPr>
              <a:t>New Billing &amp; Financials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2"/>
          <p:cNvSpPr/>
          <p:nvPr/>
        </p:nvSpPr>
        <p:spPr>
          <a:xfrm>
            <a:off x="1244689" y="3093762"/>
            <a:ext cx="3154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1000"/>
              <a:buFont typeface="Open Sans"/>
              <a:buNone/>
            </a:pP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Modern batching, unified financial reporting, and simplified dues management.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2"/>
          <p:cNvSpPr/>
          <p:nvPr/>
        </p:nvSpPr>
        <p:spPr>
          <a:xfrm>
            <a:off x="4838281" y="2636562"/>
            <a:ext cx="4023300" cy="1079100"/>
          </a:xfrm>
          <a:prstGeom prst="rect">
            <a:avLst/>
          </a:prstGeom>
          <a:solidFill>
            <a:srgbClr val="F2F7F9"/>
          </a:solidFill>
          <a:ln cap="flat" cmpd="sng" w="12700">
            <a:solidFill>
              <a:srgbClr val="E0EE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2"/>
          <p:cNvSpPr/>
          <p:nvPr/>
        </p:nvSpPr>
        <p:spPr>
          <a:xfrm>
            <a:off x="4838281" y="2636562"/>
            <a:ext cx="73200" cy="1079100"/>
          </a:xfrm>
          <a:prstGeom prst="rect">
            <a:avLst/>
          </a:prstGeom>
          <a:solidFill>
            <a:srgbClr val="00B0F0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5021161" y="2892594"/>
            <a:ext cx="457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✉️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5588089" y="2728002"/>
            <a:ext cx="3154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200"/>
              <a:buFont typeface="Open Sans"/>
              <a:buNone/>
            </a:pPr>
            <a:r>
              <a:rPr b="1" lang="en" sz="1500">
                <a:solidFill>
                  <a:srgbClr val="00B0F0"/>
                </a:solidFill>
                <a:latin typeface="Open Sans"/>
                <a:ea typeface="Open Sans"/>
                <a:cs typeface="Open Sans"/>
                <a:sym typeface="Open Sans"/>
              </a:rPr>
              <a:t>Smarter Communication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5588089" y="3093762"/>
            <a:ext cx="3154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1000"/>
              <a:buFont typeface="Open Sans"/>
              <a:buNone/>
            </a:pP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Smart lists, sender profiles, automated campaigns, and club intercommunication built in.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494881" y="3871002"/>
            <a:ext cx="4023300" cy="1079100"/>
          </a:xfrm>
          <a:prstGeom prst="rect">
            <a:avLst/>
          </a:prstGeom>
          <a:solidFill>
            <a:srgbClr val="F2F7F9"/>
          </a:solidFill>
          <a:ln cap="flat" cmpd="sng" w="12700">
            <a:solidFill>
              <a:srgbClr val="E0EE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494881" y="3871002"/>
            <a:ext cx="73200" cy="1079100"/>
          </a:xfrm>
          <a:prstGeom prst="rect">
            <a:avLst/>
          </a:prstGeom>
          <a:solidFill>
            <a:srgbClr val="19B4A9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677761" y="4127034"/>
            <a:ext cx="457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📋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1244689" y="3962442"/>
            <a:ext cx="3154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9B4A9"/>
              </a:buClr>
              <a:buSzPts val="1200"/>
              <a:buFont typeface="Open Sans"/>
              <a:buNone/>
            </a:pPr>
            <a:r>
              <a:rPr b="1" i="0" lang="en" sz="1500" u="none" cap="none" strike="noStrike">
                <a:solidFill>
                  <a:srgbClr val="19B4A9"/>
                </a:solidFill>
                <a:latin typeface="Open Sans"/>
                <a:ea typeface="Open Sans"/>
                <a:cs typeface="Open Sans"/>
                <a:sym typeface="Open Sans"/>
              </a:rPr>
              <a:t>Form Builder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2"/>
          <p:cNvSpPr/>
          <p:nvPr/>
        </p:nvSpPr>
        <p:spPr>
          <a:xfrm>
            <a:off x="1244689" y="4328202"/>
            <a:ext cx="3154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1000"/>
              <a:buFont typeface="Open Sans"/>
              <a:buNone/>
            </a:pP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Build custom forms for any need</a:t>
            </a:r>
            <a:r>
              <a:rPr lang="en" sz="1000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 surveys, applications</a:t>
            </a:r>
            <a:r>
              <a:rPr lang="en" sz="1000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, nominations, and more</a:t>
            </a: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4838281" y="3871002"/>
            <a:ext cx="4023300" cy="1079100"/>
          </a:xfrm>
          <a:prstGeom prst="rect">
            <a:avLst/>
          </a:prstGeom>
          <a:solidFill>
            <a:srgbClr val="F2F7F9"/>
          </a:solidFill>
          <a:ln cap="flat" cmpd="sng" w="12700">
            <a:solidFill>
              <a:srgbClr val="E0EE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4838281" y="3871002"/>
            <a:ext cx="73200" cy="1079100"/>
          </a:xfrm>
          <a:prstGeom prst="rect">
            <a:avLst/>
          </a:prstGeom>
          <a:solidFill>
            <a:srgbClr val="029BE5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2"/>
          <p:cNvSpPr/>
          <p:nvPr/>
        </p:nvSpPr>
        <p:spPr>
          <a:xfrm>
            <a:off x="5021161" y="4127034"/>
            <a:ext cx="457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🔄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5588089" y="3962442"/>
            <a:ext cx="3154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9BE5"/>
              </a:buClr>
              <a:buSzPts val="1200"/>
              <a:buFont typeface="Open Sans"/>
              <a:buNone/>
            </a:pPr>
            <a:r>
              <a:rPr b="1" i="0" lang="en" sz="1500" u="none" cap="none" strike="noStrike">
                <a:solidFill>
                  <a:srgbClr val="029BE5"/>
                </a:solidFill>
                <a:latin typeface="Open Sans"/>
                <a:ea typeface="Open Sans"/>
                <a:cs typeface="Open Sans"/>
                <a:sym typeface="Open Sans"/>
              </a:rPr>
              <a:t>Automations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2"/>
          <p:cNvSpPr/>
          <p:nvPr/>
        </p:nvSpPr>
        <p:spPr>
          <a:xfrm>
            <a:off x="5588089" y="4328202"/>
            <a:ext cx="31548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5414C"/>
              </a:buClr>
              <a:buSzPts val="1000"/>
              <a:buFont typeface="Open Sans"/>
              <a:buNone/>
            </a:pPr>
            <a:r>
              <a:rPr b="0" i="0" lang="en" sz="1000" u="none" cap="none" strike="noStrike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Automated </a:t>
            </a:r>
            <a:r>
              <a:rPr lang="en" sz="1000">
                <a:solidFill>
                  <a:srgbClr val="35414C"/>
                </a:solidFill>
                <a:latin typeface="Open Sans"/>
                <a:ea typeface="Open Sans"/>
                <a:cs typeface="Open Sans"/>
                <a:sym typeface="Open Sans"/>
              </a:rPr>
              <a:t>emails to celebrate milestone dates such as birthdays and anniversaries.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The Power of Nova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in Nova</a:t>
            </a:r>
            <a:endParaRPr/>
          </a:p>
        </p:txBody>
      </p:sp>
      <p:sp>
        <p:nvSpPr>
          <p:cNvPr id="156" name="Google Shape;156;p23"/>
          <p:cNvSpPr txBox="1"/>
          <p:nvPr>
            <p:ph idx="1" type="body"/>
          </p:nvPr>
        </p:nvSpPr>
        <p:spPr>
          <a:xfrm>
            <a:off x="224225" y="983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Modernized and Intuitive Navigation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Database Unification (Members + Contacts)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Email AI Generation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Custom Email Segments (Smart Lists)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Automated Campaigns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Celebrate member birthdays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Highlight member anniversaries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Form Builder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Sender Profiles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Unified Financial Reporting </a:t>
            </a:r>
            <a:endParaRPr sz="16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Account Wallet for Members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Bulk Payments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Automated Invoice Reminders</a:t>
            </a:r>
            <a:endParaRPr sz="15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QR Code Generator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7850" y="1894352"/>
            <a:ext cx="3923774" cy="234227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Members and Contacts</a:t>
            </a:r>
            <a:endParaRPr/>
          </a:p>
        </p:txBody>
      </p:sp>
      <p:pic>
        <p:nvPicPr>
          <p:cNvPr id="164" name="Google Shape;1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0925" y="1400887"/>
            <a:ext cx="4572274" cy="25257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228025" y="1085000"/>
            <a:ext cx="3973500" cy="30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b="1" lang="en" sz="1300">
                <a:solidFill>
                  <a:srgbClr val="595959"/>
                </a:solidFill>
              </a:rPr>
              <a:t>Member Database:</a:t>
            </a:r>
            <a:r>
              <a:rPr lang="en" sz="1300">
                <a:solidFill>
                  <a:srgbClr val="595959"/>
                </a:solidFill>
              </a:rPr>
              <a:t> Secure, centralized profiles with contact info, roles, history, and status, tags, custom fields and more.</a:t>
            </a:r>
            <a:endParaRPr sz="1300">
              <a:solidFill>
                <a:srgbClr val="59595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b="1" lang="en" sz="1300">
                <a:solidFill>
                  <a:srgbClr val="595959"/>
                </a:solidFill>
              </a:rPr>
              <a:t>Member Directory:</a:t>
            </a:r>
            <a:br>
              <a:rPr lang="en" sz="1300">
                <a:solidFill>
                  <a:srgbClr val="595959"/>
                </a:solidFill>
              </a:rPr>
            </a:br>
            <a:r>
              <a:rPr lang="en" sz="1300">
                <a:solidFill>
                  <a:srgbClr val="595959"/>
                </a:solidFill>
              </a:rPr>
              <a:t>Customizable, searchable directory for members with privacy options.</a:t>
            </a:r>
            <a:endParaRPr sz="1300">
              <a:solidFill>
                <a:srgbClr val="59595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b="1" lang="en" sz="1300">
                <a:solidFill>
                  <a:srgbClr val="595959"/>
                </a:solidFill>
              </a:rPr>
              <a:t>Engagement Tracking</a:t>
            </a:r>
            <a:r>
              <a:rPr lang="en" sz="1300">
                <a:solidFill>
                  <a:srgbClr val="595959"/>
                </a:solidFill>
              </a:rPr>
              <a:t>:</a:t>
            </a:r>
            <a:br>
              <a:rPr lang="en" sz="1300">
                <a:solidFill>
                  <a:srgbClr val="595959"/>
                </a:solidFill>
              </a:rPr>
            </a:br>
            <a:r>
              <a:rPr lang="en" sz="1300">
                <a:solidFill>
                  <a:srgbClr val="595959"/>
                </a:solidFill>
              </a:rPr>
              <a:t>Monitor participation, event attendance, donations and contributions for both members and contacts.</a:t>
            </a:r>
            <a:endParaRPr sz="1300">
              <a:solidFill>
                <a:srgbClr val="595959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Char char="●"/>
            </a:pPr>
            <a:r>
              <a:rPr b="1" lang="en" sz="1300">
                <a:solidFill>
                  <a:srgbClr val="595959"/>
                </a:solidFill>
              </a:rPr>
              <a:t>Custom Tags: </a:t>
            </a:r>
            <a:r>
              <a:rPr lang="en" sz="1300">
                <a:solidFill>
                  <a:srgbClr val="595959"/>
                </a:solidFill>
              </a:rPr>
              <a:t>Organize members and contacts by tags such as interest, skill, and more for better reporting and targeting.</a:t>
            </a:r>
            <a:endParaRPr sz="1300">
              <a:solidFill>
                <a:srgbClr val="595959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28150" y="445025"/>
            <a:ext cx="814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for Districts</a:t>
            </a:r>
            <a:endParaRPr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286775" y="1174725"/>
            <a:ext cx="4481400" cy="36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New Financials</a:t>
            </a:r>
            <a:endParaRPr b="1"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Simplified billing and reporting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Business Directory</a:t>
            </a:r>
            <a:endParaRPr b="1"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Greater value and visibility for members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Groups</a:t>
            </a:r>
            <a:endParaRPr b="1"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Easier committee and special interest management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Assistant Governor Dashboard</a:t>
            </a:r>
            <a:endParaRPr b="1"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Deeper insight across assigned clubs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Modernized Club Details pages</a:t>
            </a:r>
            <a:endParaRPr b="1"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Clearer, more intuitive club view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and more!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72" name="Google Shape;172;p25"/>
          <p:cNvPicPr preferRelativeResize="0"/>
          <p:nvPr/>
        </p:nvPicPr>
        <p:blipFill rotWithShape="1">
          <a:blip r:embed="rId3">
            <a:alphaModFix/>
          </a:blip>
          <a:srcRect b="0" l="13420" r="13566" t="0"/>
          <a:stretch/>
        </p:blipFill>
        <p:spPr>
          <a:xfrm>
            <a:off x="4895500" y="1096248"/>
            <a:ext cx="3960749" cy="312132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311700" y="388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 Directory</a:t>
            </a:r>
            <a:endParaRPr/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2600" y="1017725"/>
            <a:ext cx="6289709" cy="3820976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9" name="Google Shape;179;p26"/>
          <p:cNvSpPr txBox="1"/>
          <p:nvPr/>
        </p:nvSpPr>
        <p:spPr>
          <a:xfrm>
            <a:off x="214450" y="1616963"/>
            <a:ext cx="2094300" cy="23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Easily search for any club</a:t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View RI Integration Settings</a:t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Filter by Club Type</a:t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Export Information Easily</a:t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and more!</a:t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 Details </a:t>
            </a:r>
            <a:endParaRPr/>
          </a:p>
        </p:txBody>
      </p:sp>
      <p:pic>
        <p:nvPicPr>
          <p:cNvPr id="185" name="Google Shape;1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425" y="1049925"/>
            <a:ext cx="7710589" cy="3820975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 Directory</a:t>
            </a:r>
            <a:endParaRPr/>
          </a:p>
        </p:txBody>
      </p:sp>
      <p:pic>
        <p:nvPicPr>
          <p:cNvPr id="191" name="Google Shape;19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29225"/>
            <a:ext cx="4172651" cy="3011925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4775" y="1329225"/>
            <a:ext cx="4392109" cy="3011925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Directory</a:t>
            </a:r>
            <a:endParaRPr/>
          </a:p>
        </p:txBody>
      </p:sp>
      <p:sp>
        <p:nvSpPr>
          <p:cNvPr id="198" name="Google Shape;198;p29"/>
          <p:cNvSpPr txBox="1"/>
          <p:nvPr/>
        </p:nvSpPr>
        <p:spPr>
          <a:xfrm>
            <a:off x="5594550" y="1543925"/>
            <a:ext cx="3000000" cy="25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Give members the added benefit to promote their businesses</a:t>
            </a:r>
            <a:endParaRPr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Opt in by member 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Publicize their offering with a description and video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Searchable directory on website</a:t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9" name="Google Shape;199;p29"/>
          <p:cNvPicPr preferRelativeResize="0"/>
          <p:nvPr/>
        </p:nvPicPr>
        <p:blipFill rotWithShape="1">
          <a:blip r:embed="rId3">
            <a:alphaModFix/>
          </a:blip>
          <a:srcRect b="37648" l="0" r="0" t="0"/>
          <a:stretch/>
        </p:blipFill>
        <p:spPr>
          <a:xfrm>
            <a:off x="788950" y="1017725"/>
            <a:ext cx="4219950" cy="3757906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328150" y="388050"/>
            <a:ext cx="814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Groups</a:t>
            </a:r>
            <a:endParaRPr/>
          </a:p>
        </p:txBody>
      </p:sp>
      <p:pic>
        <p:nvPicPr>
          <p:cNvPr id="205" name="Google Shape;205;p30"/>
          <p:cNvPicPr preferRelativeResize="0"/>
          <p:nvPr/>
        </p:nvPicPr>
        <p:blipFill rotWithShape="1">
          <a:blip r:embed="rId3">
            <a:alphaModFix/>
          </a:blip>
          <a:srcRect b="0" l="15419" r="0" t="0"/>
          <a:stretch/>
        </p:blipFill>
        <p:spPr>
          <a:xfrm>
            <a:off x="2966400" y="1302550"/>
            <a:ext cx="5977625" cy="3035875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6" name="Google Shape;206;p30"/>
          <p:cNvSpPr txBox="1"/>
          <p:nvPr/>
        </p:nvSpPr>
        <p:spPr>
          <a:xfrm>
            <a:off x="104100" y="1578625"/>
            <a:ext cx="30000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Private or public groups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Store documents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Send emails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Manage group events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Dynamic membership by smart list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Assistant Governor Module</a:t>
            </a:r>
            <a:endParaRPr/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5486700" y="1816325"/>
            <a:ext cx="3479100" cy="21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Dedicated space for AG’s to track their clubs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Gain insights through statistics and reports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View and email members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 more</a:t>
            </a:r>
            <a:endParaRPr/>
          </a:p>
        </p:txBody>
      </p:sp>
      <p:pic>
        <p:nvPicPr>
          <p:cNvPr id="213" name="Google Shape;21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550" y="1124300"/>
            <a:ext cx="5048400" cy="3375646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Assistant Governors </a:t>
            </a:r>
            <a:endParaRPr/>
          </a:p>
        </p:txBody>
      </p:sp>
      <p:sp>
        <p:nvSpPr>
          <p:cNvPr id="219" name="Google Shape;219;p32"/>
          <p:cNvSpPr txBox="1"/>
          <p:nvPr>
            <p:ph idx="1" type="body"/>
          </p:nvPr>
        </p:nvSpPr>
        <p:spPr>
          <a:xfrm>
            <a:off x="252287" y="1237351"/>
            <a:ext cx="4016400" cy="22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Snapshot of club demographics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Drill down to manage club data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Area specific committees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Email only area club executives</a:t>
            </a:r>
            <a:br>
              <a:rPr lang="en"/>
            </a:br>
            <a:r>
              <a:rPr lang="en"/>
              <a:t>or members</a:t>
            </a:r>
            <a:endParaRPr/>
          </a:p>
        </p:txBody>
      </p:sp>
      <p:pic>
        <p:nvPicPr>
          <p:cNvPr id="220" name="Google Shape;22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220" y="445024"/>
            <a:ext cx="4636380" cy="4597349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Membership &amp; Engagement Reporting</a:t>
            </a:r>
            <a:endParaRPr sz="3200"/>
          </a:p>
        </p:txBody>
      </p:sp>
      <p:pic>
        <p:nvPicPr>
          <p:cNvPr id="226" name="Google Shape;226;p33"/>
          <p:cNvPicPr preferRelativeResize="0"/>
          <p:nvPr/>
        </p:nvPicPr>
        <p:blipFill rotWithShape="1">
          <a:blip r:embed="rId3">
            <a:alphaModFix/>
          </a:blip>
          <a:srcRect b="22595" l="0" r="0" t="0"/>
          <a:stretch/>
        </p:blipFill>
        <p:spPr>
          <a:xfrm>
            <a:off x="272425" y="1352050"/>
            <a:ext cx="4450076" cy="3592249"/>
          </a:xfrm>
          <a:prstGeom prst="rect">
            <a:avLst/>
          </a:prstGeom>
          <a:noFill/>
          <a:ln cap="flat" cmpd="sng" w="19050">
            <a:solidFill>
              <a:srgbClr val="029BE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b="44376" l="0" r="0" t="0"/>
          <a:stretch/>
        </p:blipFill>
        <p:spPr>
          <a:xfrm>
            <a:off x="4818900" y="1352050"/>
            <a:ext cx="4037353" cy="3592250"/>
          </a:xfrm>
          <a:prstGeom prst="rect">
            <a:avLst/>
          </a:prstGeom>
          <a:noFill/>
          <a:ln cap="flat" cmpd="sng" w="19050">
            <a:solidFill>
              <a:srgbClr val="029BE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328150" y="445025"/>
            <a:ext cx="814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Modernized Financials</a:t>
            </a:r>
            <a:endParaRPr/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213450" y="1229325"/>
            <a:ext cx="4485900" cy="29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Invoice any club, member, or contact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Batch dues with multiple line items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Optional donations that can be edited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Bulk apply payments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Aggregated reporting across new modules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Categorize line items into accounts (Dues revenue, events, donations, etc.)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More granular export capabilities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Invoice items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Payments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Refunds</a:t>
            </a:r>
            <a:endParaRPr sz="1500"/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3">
            <a:alphaModFix/>
          </a:blip>
          <a:srcRect b="0" l="3419" r="0" t="0"/>
          <a:stretch/>
        </p:blipFill>
        <p:spPr>
          <a:xfrm>
            <a:off x="4658425" y="1229324"/>
            <a:ext cx="3925399" cy="3092199"/>
          </a:xfrm>
          <a:prstGeom prst="rect">
            <a:avLst/>
          </a:prstGeom>
          <a:noFill/>
          <a:ln cap="flat" cmpd="sng" w="19050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District Financials</a:t>
            </a:r>
            <a:endParaRPr/>
          </a:p>
        </p:txBody>
      </p:sp>
      <p:pic>
        <p:nvPicPr>
          <p:cNvPr id="240" name="Google Shape;24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106750"/>
            <a:ext cx="7712108" cy="3980800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2" name="Google Shape;24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6573" y="581362"/>
            <a:ext cx="4718475" cy="3980775"/>
          </a:xfrm>
          <a:prstGeom prst="rect">
            <a:avLst/>
          </a:prstGeom>
          <a:noFill/>
          <a:ln cap="flat" cmpd="sng" w="9525">
            <a:solidFill>
              <a:srgbClr val="00A3E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9B6F6"/>
              </a:gs>
              <a:gs pos="100000">
                <a:srgbClr val="504C88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36"/>
          <p:cNvPicPr preferRelativeResize="0"/>
          <p:nvPr/>
        </p:nvPicPr>
        <p:blipFill rotWithShape="1">
          <a:blip r:embed="rId3">
            <a:alphaModFix/>
          </a:blip>
          <a:srcRect b="17817" l="0" r="0" t="0"/>
          <a:stretch/>
        </p:blipFill>
        <p:spPr>
          <a:xfrm>
            <a:off x="338150" y="1043375"/>
            <a:ext cx="5596674" cy="2660599"/>
          </a:xfrm>
          <a:prstGeom prst="rect">
            <a:avLst/>
          </a:prstGeom>
          <a:noFill/>
          <a:ln cap="flat" cmpd="sng" w="2857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9" name="Google Shape;249;p36"/>
          <p:cNvSpPr txBox="1"/>
          <p:nvPr>
            <p:ph type="title"/>
          </p:nvPr>
        </p:nvSpPr>
        <p:spPr>
          <a:xfrm>
            <a:off x="338150" y="306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Cloud Events 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250" name="Google Shape;25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1902" y="1945250"/>
            <a:ext cx="3297199" cy="2698976"/>
          </a:xfrm>
          <a:prstGeom prst="rect">
            <a:avLst/>
          </a:prstGeom>
          <a:noFill/>
          <a:ln cap="flat" cmpd="sng" w="2857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1" name="Google Shape;25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6726" y="2827900"/>
            <a:ext cx="1651950" cy="2117001"/>
          </a:xfrm>
          <a:prstGeom prst="rect">
            <a:avLst/>
          </a:prstGeom>
          <a:noFill/>
          <a:ln cap="flat" cmpd="sng" w="28575">
            <a:solidFill>
              <a:srgbClr val="00AEE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2" name="Google Shape;252;p36"/>
          <p:cNvSpPr txBox="1"/>
          <p:nvPr/>
        </p:nvSpPr>
        <p:spPr>
          <a:xfrm>
            <a:off x="338150" y="3905375"/>
            <a:ext cx="3589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Cloud events makes planning events a breeze. Add flexible event registration and ticket sales to your fundraising efforts. Set up multiple ticket types, add-on products and options, donations, custom questions, and more.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3" name="Google Shape;25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AC6BAB"/>
              </a:gs>
              <a:gs pos="100000">
                <a:srgbClr val="4F69B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7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Donations and Fundraising</a:t>
            </a:r>
            <a:endParaRPr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0" name="Google Shape;26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350" y="1353825"/>
            <a:ext cx="5351425" cy="32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7200" y="2215725"/>
            <a:ext cx="3442676" cy="264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7"/>
          <p:cNvSpPr txBox="1"/>
          <p:nvPr/>
        </p:nvSpPr>
        <p:spPr>
          <a:xfrm>
            <a:off x="5991925" y="1353825"/>
            <a:ext cx="2916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Our new donations module makes fundraising a breeze with a public landing page and seamless transactions, campaigns, and customization options.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3" name="Google Shape;26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9088" y="409188"/>
            <a:ext cx="654150" cy="64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351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Payment Gateways</a:t>
            </a:r>
            <a:endParaRPr/>
          </a:p>
        </p:txBody>
      </p:sp>
      <p:sp>
        <p:nvSpPr>
          <p:cNvPr id="270" name="Google Shape;270;p38"/>
          <p:cNvSpPr/>
          <p:nvPr/>
        </p:nvSpPr>
        <p:spPr>
          <a:xfrm>
            <a:off x="400500" y="1388700"/>
            <a:ext cx="1870500" cy="296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8"/>
          <p:cNvSpPr/>
          <p:nvPr/>
        </p:nvSpPr>
        <p:spPr>
          <a:xfrm>
            <a:off x="2470950" y="1388700"/>
            <a:ext cx="1870500" cy="296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38"/>
          <p:cNvSpPr/>
          <p:nvPr/>
        </p:nvSpPr>
        <p:spPr>
          <a:xfrm>
            <a:off x="4541400" y="1388700"/>
            <a:ext cx="1870500" cy="296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38"/>
          <p:cNvSpPr/>
          <p:nvPr/>
        </p:nvSpPr>
        <p:spPr>
          <a:xfrm>
            <a:off x="6611850" y="1388700"/>
            <a:ext cx="1870500" cy="296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4" name="Google Shape;27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0263" y="1784537"/>
            <a:ext cx="1592776" cy="42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8"/>
          <p:cNvPicPr preferRelativeResize="0"/>
          <p:nvPr/>
        </p:nvPicPr>
        <p:blipFill rotWithShape="1">
          <a:blip r:embed="rId4">
            <a:alphaModFix/>
          </a:blip>
          <a:srcRect b="11985" l="9201" r="9013" t="11139"/>
          <a:stretch/>
        </p:blipFill>
        <p:spPr>
          <a:xfrm>
            <a:off x="6846150" y="1647225"/>
            <a:ext cx="1401900" cy="62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800" y="1688638"/>
            <a:ext cx="1401901" cy="613333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8"/>
          <p:cNvSpPr txBox="1"/>
          <p:nvPr/>
        </p:nvSpPr>
        <p:spPr>
          <a:xfrm>
            <a:off x="559175" y="2785500"/>
            <a:ext cx="1562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55B6FB"/>
                </a:solidFill>
                <a:latin typeface="Open Sans"/>
                <a:ea typeface="Open Sans"/>
                <a:cs typeface="Open Sans"/>
                <a:sym typeface="Open Sans"/>
              </a:rPr>
              <a:t>Paya (Formerly Sage)</a:t>
            </a:r>
            <a:endParaRPr sz="1100">
              <a:solidFill>
                <a:srgbClr val="55B6F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Formerly Sage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" name="Google Shape;278;p38"/>
          <p:cNvSpPr txBox="1"/>
          <p:nvPr/>
        </p:nvSpPr>
        <p:spPr>
          <a:xfrm>
            <a:off x="2625875" y="2785500"/>
            <a:ext cx="15927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55B6FB"/>
                </a:solidFill>
                <a:latin typeface="Open Sans"/>
                <a:ea typeface="Open Sans"/>
                <a:cs typeface="Open Sans"/>
                <a:sym typeface="Open Sans"/>
              </a:rPr>
              <a:t>Bambora</a:t>
            </a:r>
            <a:endParaRPr sz="1100">
              <a:solidFill>
                <a:srgbClr val="55B6F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Formerly Beanstream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" name="Google Shape;279;p38"/>
          <p:cNvSpPr txBox="1"/>
          <p:nvPr/>
        </p:nvSpPr>
        <p:spPr>
          <a:xfrm>
            <a:off x="4680275" y="2785500"/>
            <a:ext cx="1592700" cy="8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55B6FB"/>
                </a:solidFill>
                <a:latin typeface="Open Sans"/>
                <a:ea typeface="Open Sans"/>
                <a:cs typeface="Open Sans"/>
                <a:sym typeface="Open Sans"/>
              </a:rPr>
              <a:t>PayPal</a:t>
            </a:r>
            <a:endParaRPr sz="1100">
              <a:solidFill>
                <a:srgbClr val="55B6F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Available today to all customers where currencies are supported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" name="Google Shape;280;p38"/>
          <p:cNvSpPr txBox="1"/>
          <p:nvPr/>
        </p:nvSpPr>
        <p:spPr>
          <a:xfrm>
            <a:off x="6781250" y="2785500"/>
            <a:ext cx="15624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55B6FB"/>
                </a:solidFill>
                <a:latin typeface="Open Sans"/>
                <a:ea typeface="Open Sans"/>
                <a:cs typeface="Open Sans"/>
                <a:sym typeface="Open Sans"/>
              </a:rPr>
              <a:t>Stripe</a:t>
            </a:r>
            <a:endParaRPr sz="1100">
              <a:solidFill>
                <a:srgbClr val="55B6F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Currently supported for Cloud Events and Donations only</a:t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Full support (Dues) coming soon</a:t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1" name="Google Shape;28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9849" y="1682163"/>
            <a:ext cx="1592700" cy="59129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8"/>
          <p:cNvSpPr/>
          <p:nvPr/>
        </p:nvSpPr>
        <p:spPr>
          <a:xfrm>
            <a:off x="5724050" y="1168550"/>
            <a:ext cx="765600" cy="395100"/>
          </a:xfrm>
          <a:prstGeom prst="wave">
            <a:avLst>
              <a:gd fmla="val 12500" name="adj1"/>
              <a:gd fmla="val 0" name="adj2"/>
            </a:avLst>
          </a:prstGeom>
          <a:solidFill>
            <a:srgbClr val="FFAB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NEW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" name="Google Shape;283;p38"/>
          <p:cNvSpPr/>
          <p:nvPr/>
        </p:nvSpPr>
        <p:spPr>
          <a:xfrm>
            <a:off x="7811897" y="1168550"/>
            <a:ext cx="765600" cy="395100"/>
          </a:xfrm>
          <a:prstGeom prst="wave">
            <a:avLst>
              <a:gd fmla="val 12500" name="adj1"/>
              <a:gd fmla="val 0" name="adj2"/>
            </a:avLst>
          </a:prstGeom>
          <a:solidFill>
            <a:srgbClr val="FFAB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NEW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" name="Google Shape;284;p38"/>
          <p:cNvSpPr txBox="1"/>
          <p:nvPr/>
        </p:nvSpPr>
        <p:spPr>
          <a:xfrm>
            <a:off x="400500" y="4522225"/>
            <a:ext cx="80817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55B6FB"/>
                </a:solidFill>
                <a:latin typeface="Open Sans"/>
                <a:ea typeface="Open Sans"/>
                <a:cs typeface="Open Sans"/>
                <a:sym typeface="Open Sans"/>
              </a:rPr>
              <a:t>We are always adding new payment providers to support our global customers. Contact us for the latest list.</a:t>
            </a:r>
            <a:endParaRPr sz="1100">
              <a:solidFill>
                <a:srgbClr val="55B6F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Rotary Recommended Themes </a:t>
            </a:r>
            <a:endParaRPr/>
          </a:p>
        </p:txBody>
      </p:sp>
      <p:pic>
        <p:nvPicPr>
          <p:cNvPr id="290" name="Google Shape;290;p39"/>
          <p:cNvPicPr preferRelativeResize="0"/>
          <p:nvPr/>
        </p:nvPicPr>
        <p:blipFill rotWithShape="1">
          <a:blip r:embed="rId3">
            <a:alphaModFix/>
          </a:blip>
          <a:srcRect b="16432" l="892" r="0" t="12464"/>
          <a:stretch/>
        </p:blipFill>
        <p:spPr>
          <a:xfrm>
            <a:off x="194175" y="1486725"/>
            <a:ext cx="8755649" cy="3175875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1" name="Google Shape;29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B6FC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Updated HTML and Image Editor</a:t>
            </a:r>
            <a:endParaRPr/>
          </a:p>
        </p:txBody>
      </p:sp>
      <p:sp>
        <p:nvSpPr>
          <p:cNvPr id="297" name="Google Shape;297;p40"/>
          <p:cNvSpPr txBox="1"/>
          <p:nvPr>
            <p:ph idx="1" type="body"/>
          </p:nvPr>
        </p:nvSpPr>
        <p:spPr>
          <a:xfrm>
            <a:off x="311700" y="1476125"/>
            <a:ext cx="3546900" cy="30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Nova has an u</a:t>
            </a:r>
            <a:r>
              <a:rPr lang="en" sz="1400"/>
              <a:t>pgraded in-line editor to make creating content easier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Image editor will allow you to crop, resize, flip, and rotate images</a:t>
            </a:r>
            <a:endParaRPr sz="14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98" name="Google Shape;2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1082" y="1152475"/>
            <a:ext cx="3399317" cy="18090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9" name="Google Shape;29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5471" y="3334775"/>
            <a:ext cx="3620079" cy="17182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0" name="Google Shape;30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4813" y="3327070"/>
            <a:ext cx="1308150" cy="171823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1" name="Google Shape;30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2225" y="3101525"/>
            <a:ext cx="1308150" cy="19437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2" name="Google Shape;302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89650" y="1952542"/>
            <a:ext cx="1308150" cy="309275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Mobile App Revamp</a:t>
            </a:r>
            <a:br>
              <a:rPr lang="en" sz="3200"/>
            </a:br>
            <a:r>
              <a:rPr lang="en" sz="1200"/>
              <a:t>VERSION 4.7</a:t>
            </a:r>
            <a:endParaRPr sz="1200"/>
          </a:p>
        </p:txBody>
      </p:sp>
      <p:pic>
        <p:nvPicPr>
          <p:cNvPr id="308" name="Google Shape;308;p41"/>
          <p:cNvPicPr preferRelativeResize="0"/>
          <p:nvPr/>
        </p:nvPicPr>
        <p:blipFill rotWithShape="1">
          <a:blip r:embed="rId3">
            <a:alphaModFix/>
          </a:blip>
          <a:srcRect b="7675" l="14635" r="23196" t="5504"/>
          <a:stretch/>
        </p:blipFill>
        <p:spPr>
          <a:xfrm>
            <a:off x="5684850" y="604575"/>
            <a:ext cx="2888376" cy="4538926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1"/>
          <p:cNvSpPr txBox="1"/>
          <p:nvPr>
            <p:ph idx="1" type="body"/>
          </p:nvPr>
        </p:nvSpPr>
        <p:spPr>
          <a:xfrm>
            <a:off x="311700" y="1247925"/>
            <a:ext cx="4679400" cy="332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New features include:</a:t>
            </a:r>
            <a:endParaRPr b="1" sz="1700"/>
          </a:p>
          <a:p>
            <a:pPr indent="-3365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New Menu &amp; Dashboard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Foundation Recognition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Donation Campaigns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All events listing (club, area, district)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Calendar view of all events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Birthdays &amp; Anniversaries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Streamlined login with biometrics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Chat &amp; Notifications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Share your contact info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Send an email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View and pay invoices</a:t>
            </a:r>
            <a:endParaRPr sz="1700"/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…and more!</a:t>
            </a:r>
            <a:endParaRPr sz="1700"/>
          </a:p>
        </p:txBody>
      </p:sp>
      <p:pic>
        <p:nvPicPr>
          <p:cNvPr id="310" name="Google Shape;31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1"/>
          <p:cNvSpPr txBox="1"/>
          <p:nvPr/>
        </p:nvSpPr>
        <p:spPr>
          <a:xfrm>
            <a:off x="1080450" y="4654050"/>
            <a:ext cx="69831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A3E7"/>
                </a:solidFill>
                <a:latin typeface="Open Sans"/>
                <a:ea typeface="Open Sans"/>
                <a:cs typeface="Open Sans"/>
                <a:sym typeface="Open Sans"/>
              </a:rPr>
              <a:t>Learn more https://www.clubrunner.com/mobile</a:t>
            </a:r>
            <a:endParaRPr sz="1800">
              <a:solidFill>
                <a:srgbClr val="00A3E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413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" name="Google Shape;319;p42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ClubRunner for Rotaract Clubs</a:t>
            </a:r>
            <a:endParaRPr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" name="Google Shape;320;p42"/>
          <p:cNvSpPr txBox="1"/>
          <p:nvPr/>
        </p:nvSpPr>
        <p:spPr>
          <a:xfrm>
            <a:off x="311700" y="1543075"/>
            <a:ext cx="7998000" cy="20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Available at </a:t>
            </a:r>
            <a:r>
              <a:rPr b="1"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cost</a:t>
            </a: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to any Rotaract club within a subscriber District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Full club version (website, membership, bulletins, billing, cloud events, donations, mobile app, and more)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Dedicated Rotaract website template and colour scheme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Integrated member information with District and RI</a:t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42"/>
          <p:cNvSpPr/>
          <p:nvPr/>
        </p:nvSpPr>
        <p:spPr>
          <a:xfrm>
            <a:off x="7499900" y="572976"/>
            <a:ext cx="1019400" cy="4692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212121"/>
                </a:solidFill>
                <a:latin typeface="Open Sans"/>
                <a:ea typeface="Open Sans"/>
                <a:cs typeface="Open Sans"/>
                <a:sym typeface="Open Sans"/>
              </a:rPr>
              <a:t>FREE!</a:t>
            </a:r>
            <a:endParaRPr b="1" sz="2200">
              <a:solidFill>
                <a:srgbClr val="21212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2" name="Google Shape;32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2600" y="3681413"/>
            <a:ext cx="2266950" cy="771525"/>
          </a:xfrm>
          <a:prstGeom prst="rect">
            <a:avLst/>
          </a:prstGeom>
          <a:solidFill>
            <a:srgbClr val="D41367"/>
          </a:solidFill>
          <a:ln>
            <a:noFill/>
          </a:ln>
        </p:spPr>
      </p:pic>
      <p:sp>
        <p:nvSpPr>
          <p:cNvPr id="323" name="Google Shape;323;p42"/>
          <p:cNvSpPr txBox="1"/>
          <p:nvPr/>
        </p:nvSpPr>
        <p:spPr>
          <a:xfrm>
            <a:off x="375400" y="3710750"/>
            <a:ext cx="5472000" cy="10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 get started, a Rotaract club officer can fill out our Order Form at </a:t>
            </a:r>
            <a:r>
              <a:rPr lang="en" sz="18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www.clubrunner.com</a:t>
            </a:r>
            <a:r>
              <a:rPr lang="en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and indicate their District ID.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switch</a:t>
            </a:r>
            <a:endParaRPr/>
          </a:p>
        </p:txBody>
      </p:sp>
      <p:sp>
        <p:nvSpPr>
          <p:cNvPr id="329" name="Google Shape;329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Email </a:t>
            </a:r>
            <a:r>
              <a:rPr lang="en" u="sng">
                <a:solidFill>
                  <a:schemeClr val="hlink"/>
                </a:solidFill>
                <a:hlinkClick r:id="rId3"/>
              </a:rPr>
              <a:t>support@clubrunner.com</a:t>
            </a:r>
            <a:r>
              <a:rPr lang="en"/>
              <a:t> </a:t>
            </a:r>
            <a:endParaRPr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We’ll connect you with a dedicated district representative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Your representative will schedule a kickoff call to: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Walk through the next steps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Set a date for your district to switch</a:t>
            </a:r>
            <a:endParaRPr sz="1500"/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Plan training for your team</a:t>
            </a:r>
            <a:br>
              <a:rPr lang="en" sz="1500"/>
            </a:br>
            <a:endParaRPr sz="15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downtime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Better experience for everyone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4"/>
          <p:cNvSpPr/>
          <p:nvPr/>
        </p:nvSpPr>
        <p:spPr>
          <a:xfrm>
            <a:off x="3268300" y="1254000"/>
            <a:ext cx="2560200" cy="333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" name="Google Shape;33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</a:t>
            </a:r>
            <a:endParaRPr/>
          </a:p>
        </p:txBody>
      </p:sp>
      <p:sp>
        <p:nvSpPr>
          <p:cNvPr id="336" name="Google Shape;336;p44"/>
          <p:cNvSpPr/>
          <p:nvPr/>
        </p:nvSpPr>
        <p:spPr>
          <a:xfrm>
            <a:off x="311700" y="1254000"/>
            <a:ext cx="2564100" cy="333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" name="Google Shape;337;p44"/>
          <p:cNvSpPr/>
          <p:nvPr/>
        </p:nvSpPr>
        <p:spPr>
          <a:xfrm>
            <a:off x="6220950" y="1254000"/>
            <a:ext cx="2560200" cy="333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8" name="Google Shape;338;p44"/>
          <p:cNvSpPr txBox="1"/>
          <p:nvPr/>
        </p:nvSpPr>
        <p:spPr>
          <a:xfrm>
            <a:off x="451525" y="2403450"/>
            <a:ext cx="22716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Webinars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9" name="Google Shape;339;p44"/>
          <p:cNvSpPr txBox="1"/>
          <p:nvPr/>
        </p:nvSpPr>
        <p:spPr>
          <a:xfrm>
            <a:off x="451375" y="2774250"/>
            <a:ext cx="2271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Join our training webinars to explore features, see them in action and learn how to get the most out of ClubRunner.</a:t>
            </a:r>
            <a:endParaRPr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" name="Google Shape;340;p44"/>
          <p:cNvSpPr txBox="1"/>
          <p:nvPr/>
        </p:nvSpPr>
        <p:spPr>
          <a:xfrm>
            <a:off x="3412575" y="2403462"/>
            <a:ext cx="22716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Knowledgebase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" name="Google Shape;341;p44"/>
          <p:cNvSpPr txBox="1"/>
          <p:nvPr/>
        </p:nvSpPr>
        <p:spPr>
          <a:xfrm>
            <a:off x="3412575" y="2774262"/>
            <a:ext cx="2271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Find step-by-step guides, helpful articles and on-demand videos which answer common questions, whenever you need them!</a:t>
            </a:r>
            <a:endParaRPr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" name="Google Shape;342;p44"/>
          <p:cNvSpPr txBox="1"/>
          <p:nvPr/>
        </p:nvSpPr>
        <p:spPr>
          <a:xfrm>
            <a:off x="6373675" y="2403462"/>
            <a:ext cx="22716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Support Team</a:t>
            </a:r>
            <a:endParaRPr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" name="Google Shape;343;p44"/>
          <p:cNvSpPr txBox="1"/>
          <p:nvPr/>
        </p:nvSpPr>
        <p:spPr>
          <a:xfrm>
            <a:off x="6373675" y="2774232"/>
            <a:ext cx="22716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Need a hand? Our support team is available through phone or email to answer your questions and help you and your district get started.</a:t>
            </a:r>
            <a:endParaRPr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" name="Google Shape;344;p44"/>
          <p:cNvSpPr txBox="1"/>
          <p:nvPr/>
        </p:nvSpPr>
        <p:spPr>
          <a:xfrm>
            <a:off x="494175" y="4200675"/>
            <a:ext cx="2271600" cy="2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www.clubrunner.com/webinars</a:t>
            </a:r>
            <a:endParaRPr b="1"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" name="Google Shape;345;p44"/>
          <p:cNvSpPr txBox="1"/>
          <p:nvPr/>
        </p:nvSpPr>
        <p:spPr>
          <a:xfrm>
            <a:off x="3421082" y="4200675"/>
            <a:ext cx="2271600" cy="2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www.clubrunnersupport.com</a:t>
            </a:r>
            <a:endParaRPr b="1"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6" name="Google Shape;34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4"/>
          <p:cNvPicPr preferRelativeResize="0"/>
          <p:nvPr/>
        </p:nvPicPr>
        <p:blipFill rotWithShape="1">
          <a:blip r:embed="rId4">
            <a:alphaModFix/>
          </a:blip>
          <a:srcRect b="1390" l="0" r="0" t="-1390"/>
          <a:stretch/>
        </p:blipFill>
        <p:spPr>
          <a:xfrm>
            <a:off x="4174272" y="1523163"/>
            <a:ext cx="609818" cy="609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8600" y="1523163"/>
            <a:ext cx="609818" cy="609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5060" y="1591085"/>
            <a:ext cx="609825" cy="6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4"/>
          <p:cNvSpPr txBox="1"/>
          <p:nvPr/>
        </p:nvSpPr>
        <p:spPr>
          <a:xfrm>
            <a:off x="6407720" y="4200675"/>
            <a:ext cx="2271600" cy="2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www.clubrunner.com/contact</a:t>
            </a:r>
            <a:endParaRPr b="1" sz="10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B6FC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Promise</a:t>
            </a:r>
            <a:endParaRPr/>
          </a:p>
        </p:txBody>
      </p:sp>
      <p:sp>
        <p:nvSpPr>
          <p:cNvPr id="356" name="Google Shape;356;p45"/>
          <p:cNvSpPr txBox="1"/>
          <p:nvPr>
            <p:ph idx="1" type="body"/>
          </p:nvPr>
        </p:nvSpPr>
        <p:spPr>
          <a:xfrm>
            <a:off x="311700" y="1152475"/>
            <a:ext cx="85206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We remain as committed as ever to delivering world class software to Rotary clubs and districts, backed by excellent customer service.</a:t>
            </a:r>
            <a:endParaRPr b="1"/>
          </a:p>
        </p:txBody>
      </p:sp>
      <p:sp>
        <p:nvSpPr>
          <p:cNvPr id="357" name="Google Shape;357;p45"/>
          <p:cNvSpPr/>
          <p:nvPr/>
        </p:nvSpPr>
        <p:spPr>
          <a:xfrm>
            <a:off x="2715525" y="529925"/>
            <a:ext cx="514800" cy="487800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8" name="Google Shape;35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075" y="2127225"/>
            <a:ext cx="7163859" cy="27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4826" y="4848625"/>
            <a:ext cx="238925" cy="2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38B6FC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